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95"/>
  </p:notesMasterIdLst>
  <p:sldIdLst>
    <p:sldId id="259" r:id="rId3"/>
    <p:sldId id="260" r:id="rId4"/>
    <p:sldId id="257" r:id="rId5"/>
    <p:sldId id="256" r:id="rId6"/>
    <p:sldId id="258" r:id="rId7"/>
    <p:sldId id="261" r:id="rId8"/>
    <p:sldId id="272" r:id="rId9"/>
    <p:sldId id="262" r:id="rId10"/>
    <p:sldId id="273" r:id="rId11"/>
    <p:sldId id="263" r:id="rId12"/>
    <p:sldId id="264" r:id="rId13"/>
    <p:sldId id="265" r:id="rId14"/>
    <p:sldId id="266" r:id="rId15"/>
    <p:sldId id="267" r:id="rId16"/>
    <p:sldId id="268" r:id="rId17"/>
    <p:sldId id="269" r:id="rId18"/>
    <p:sldId id="940" r:id="rId19"/>
    <p:sldId id="807" r:id="rId20"/>
    <p:sldId id="808" r:id="rId21"/>
    <p:sldId id="809" r:id="rId22"/>
    <p:sldId id="810" r:id="rId23"/>
    <p:sldId id="811" r:id="rId24"/>
    <p:sldId id="812" r:id="rId25"/>
    <p:sldId id="865" r:id="rId26"/>
    <p:sldId id="866" r:id="rId27"/>
    <p:sldId id="867" r:id="rId28"/>
    <p:sldId id="868" r:id="rId29"/>
    <p:sldId id="869" r:id="rId30"/>
    <p:sldId id="870" r:id="rId31"/>
    <p:sldId id="871" r:id="rId32"/>
    <p:sldId id="872" r:id="rId33"/>
    <p:sldId id="873" r:id="rId34"/>
    <p:sldId id="874" r:id="rId35"/>
    <p:sldId id="875" r:id="rId36"/>
    <p:sldId id="876" r:id="rId37"/>
    <p:sldId id="941" r:id="rId38"/>
    <p:sldId id="878" r:id="rId39"/>
    <p:sldId id="942" r:id="rId40"/>
    <p:sldId id="943" r:id="rId41"/>
    <p:sldId id="944" r:id="rId42"/>
    <p:sldId id="879" r:id="rId43"/>
    <p:sldId id="881" r:id="rId44"/>
    <p:sldId id="882" r:id="rId45"/>
    <p:sldId id="883" r:id="rId46"/>
    <p:sldId id="884" r:id="rId47"/>
    <p:sldId id="885" r:id="rId48"/>
    <p:sldId id="886" r:id="rId49"/>
    <p:sldId id="887" r:id="rId50"/>
    <p:sldId id="888" r:id="rId51"/>
    <p:sldId id="889" r:id="rId52"/>
    <p:sldId id="890" r:id="rId53"/>
    <p:sldId id="891" r:id="rId54"/>
    <p:sldId id="892" r:id="rId55"/>
    <p:sldId id="893" r:id="rId56"/>
    <p:sldId id="894" r:id="rId57"/>
    <p:sldId id="895" r:id="rId58"/>
    <p:sldId id="896" r:id="rId59"/>
    <p:sldId id="897" r:id="rId60"/>
    <p:sldId id="898" r:id="rId61"/>
    <p:sldId id="899" r:id="rId62"/>
    <p:sldId id="900" r:id="rId63"/>
    <p:sldId id="901" r:id="rId64"/>
    <p:sldId id="902" r:id="rId65"/>
    <p:sldId id="903" r:id="rId66"/>
    <p:sldId id="904" r:id="rId67"/>
    <p:sldId id="905" r:id="rId68"/>
    <p:sldId id="906" r:id="rId69"/>
    <p:sldId id="907" r:id="rId70"/>
    <p:sldId id="908" r:id="rId71"/>
    <p:sldId id="909" r:id="rId72"/>
    <p:sldId id="910" r:id="rId73"/>
    <p:sldId id="911" r:id="rId74"/>
    <p:sldId id="912" r:id="rId75"/>
    <p:sldId id="913" r:id="rId76"/>
    <p:sldId id="914" r:id="rId77"/>
    <p:sldId id="915" r:id="rId78"/>
    <p:sldId id="916" r:id="rId79"/>
    <p:sldId id="917" r:id="rId80"/>
    <p:sldId id="918" r:id="rId81"/>
    <p:sldId id="919" r:id="rId82"/>
    <p:sldId id="920" r:id="rId83"/>
    <p:sldId id="921" r:id="rId84"/>
    <p:sldId id="922" r:id="rId85"/>
    <p:sldId id="923" r:id="rId86"/>
    <p:sldId id="924" r:id="rId87"/>
    <p:sldId id="925" r:id="rId88"/>
    <p:sldId id="926" r:id="rId89"/>
    <p:sldId id="927" r:id="rId90"/>
    <p:sldId id="928" r:id="rId91"/>
    <p:sldId id="929" r:id="rId92"/>
    <p:sldId id="930" r:id="rId93"/>
    <p:sldId id="931"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3"/>
    <p:restoredTop sz="94637"/>
  </p:normalViewPr>
  <p:slideViewPr>
    <p:cSldViewPr snapToGrid="0" snapToObjects="1">
      <p:cViewPr varScale="1">
        <p:scale>
          <a:sx n="218" d="100"/>
          <a:sy n="218" d="100"/>
        </p:scale>
        <p:origin x="216" y="3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notesMaster" Target="notesMasters/notes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81A67D-019C-430B-9192-B8A3CC002D33}" type="doc">
      <dgm:prSet loTypeId="urn:microsoft.com/office/officeart/2005/8/layout/process2" loCatId="process" qsTypeId="urn:microsoft.com/office/officeart/2005/8/quickstyle/simple1" qsCatId="simple" csTypeId="urn:microsoft.com/office/officeart/2005/8/colors/accent0_1" csCatId="mainScheme" phldr="1"/>
      <dgm:spPr/>
      <dgm:t>
        <a:bodyPr/>
        <a:lstStyle/>
        <a:p>
          <a:endParaRPr lang="en-US"/>
        </a:p>
      </dgm:t>
    </dgm:pt>
    <dgm:pt modelId="{302276FD-F21E-4337-8801-0811C84F0F5A}">
      <dgm:prSet phldrT="[Text]" custT="1"/>
      <dgm:spPr/>
      <dgm:t>
        <a:bodyPr/>
        <a:lstStyle/>
        <a:p>
          <a:r>
            <a:rPr lang="en-US" sz="1200" b="1" dirty="0"/>
            <a:t>Calculate number of different nucleotides/amino acids per MSA column (X)</a:t>
          </a:r>
        </a:p>
      </dgm:t>
    </dgm:pt>
    <dgm:pt modelId="{093A87B5-DB71-4723-BE1C-7ADE03FFAF0E}" type="parTrans" cxnId="{705DB34F-B888-499F-B2B8-EAA4964A88C0}">
      <dgm:prSet/>
      <dgm:spPr/>
      <dgm:t>
        <a:bodyPr/>
        <a:lstStyle/>
        <a:p>
          <a:endParaRPr lang="en-US" sz="1200" b="1"/>
        </a:p>
      </dgm:t>
    </dgm:pt>
    <dgm:pt modelId="{E5135470-A219-4CDC-A7D2-B5A4F288EAFB}" type="sibTrans" cxnId="{705DB34F-B888-499F-B2B8-EAA4964A88C0}">
      <dgm:prSet custT="1"/>
      <dgm:spPr>
        <a:solidFill>
          <a:srgbClr val="00B0F0"/>
        </a:solidFill>
      </dgm:spPr>
      <dgm:t>
        <a:bodyPr/>
        <a:lstStyle/>
        <a:p>
          <a:endParaRPr lang="en-US" sz="1200" b="1">
            <a:solidFill>
              <a:srgbClr val="00B0F0"/>
            </a:solidFill>
          </a:endParaRPr>
        </a:p>
      </dgm:t>
    </dgm:pt>
    <dgm:pt modelId="{0585EBDC-C1FC-409B-B794-F9F5733E9CB9}">
      <dgm:prSet phldrT="[Text]" custT="1"/>
      <dgm:spPr/>
      <dgm:t>
        <a:bodyPr/>
        <a:lstStyle/>
        <a:p>
          <a:r>
            <a:rPr lang="en-US" sz="1200" b="1" dirty="0"/>
            <a:t>Calculate number of nucleotides/amino acids substitutions (X-1)</a:t>
          </a:r>
        </a:p>
      </dgm:t>
    </dgm:pt>
    <dgm:pt modelId="{4B745364-66F9-4189-85F6-33CEF0F8E46A}" type="parTrans" cxnId="{97F11B58-9503-40B1-8717-6895B18CFF00}">
      <dgm:prSet/>
      <dgm:spPr/>
      <dgm:t>
        <a:bodyPr/>
        <a:lstStyle/>
        <a:p>
          <a:endParaRPr lang="en-US" sz="1200" b="1"/>
        </a:p>
      </dgm:t>
    </dgm:pt>
    <dgm:pt modelId="{EF5AE252-950C-4E14-A77D-9A200DB12D8C}" type="sibTrans" cxnId="{97F11B58-9503-40B1-8717-6895B18CFF00}">
      <dgm:prSet custT="1"/>
      <dgm:spPr>
        <a:solidFill>
          <a:srgbClr val="00B0F0"/>
        </a:solidFill>
      </dgm:spPr>
      <dgm:t>
        <a:bodyPr/>
        <a:lstStyle/>
        <a:p>
          <a:endParaRPr lang="en-US" sz="1200" b="1"/>
        </a:p>
      </dgm:t>
    </dgm:pt>
    <dgm:pt modelId="{803B44DB-3287-4565-B8CC-7CD489466C52}">
      <dgm:prSet phldrT="[Text]" custT="1"/>
      <dgm:spPr/>
      <dgm:t>
        <a:bodyPr/>
        <a:lstStyle/>
        <a:p>
          <a:r>
            <a:rPr lang="en-US" sz="1200" b="1" dirty="0"/>
            <a:t>Calculate number of synonymous changes</a:t>
          </a:r>
        </a:p>
        <a:p>
          <a:r>
            <a:rPr lang="en-US" sz="1200" b="1" dirty="0"/>
            <a:t>S=(N-1)</a:t>
          </a:r>
          <a:r>
            <a:rPr lang="en-US" sz="1200" b="1" dirty="0" err="1">
              <a:solidFill>
                <a:srgbClr val="FF0000"/>
              </a:solidFill>
            </a:rPr>
            <a:t>nc</a:t>
          </a:r>
          <a:r>
            <a:rPr lang="en-US" sz="1200" b="1" dirty="0"/>
            <a:t>-N</a:t>
          </a:r>
        </a:p>
        <a:p>
          <a:r>
            <a:rPr lang="en-US" sz="1200" b="1" dirty="0"/>
            <a:t>assuming N=(N-1)</a:t>
          </a:r>
          <a:r>
            <a:rPr lang="en-US" sz="1200" b="1" dirty="0" err="1">
              <a:solidFill>
                <a:srgbClr val="FF0000"/>
              </a:solidFill>
            </a:rPr>
            <a:t>aa</a:t>
          </a:r>
          <a:endParaRPr lang="en-US" sz="1200" b="1" dirty="0">
            <a:solidFill>
              <a:srgbClr val="FF0000"/>
            </a:solidFill>
          </a:endParaRPr>
        </a:p>
      </dgm:t>
    </dgm:pt>
    <dgm:pt modelId="{246592AB-4086-402C-82F4-330E7AD6EAEF}" type="parTrans" cxnId="{9E503BD1-99B6-4743-BF42-B4F8CE9FB695}">
      <dgm:prSet/>
      <dgm:spPr/>
      <dgm:t>
        <a:bodyPr/>
        <a:lstStyle/>
        <a:p>
          <a:endParaRPr lang="en-US" sz="1200" b="1"/>
        </a:p>
      </dgm:t>
    </dgm:pt>
    <dgm:pt modelId="{2C64F215-2221-479B-AF47-FFD93DDBF5AC}" type="sibTrans" cxnId="{9E503BD1-99B6-4743-BF42-B4F8CE9FB695}">
      <dgm:prSet/>
      <dgm:spPr/>
      <dgm:t>
        <a:bodyPr/>
        <a:lstStyle/>
        <a:p>
          <a:endParaRPr lang="en-US" sz="1200" b="1"/>
        </a:p>
      </dgm:t>
    </dgm:pt>
    <dgm:pt modelId="{BC9680E4-384E-4570-8F5A-7A74D17836F6}" type="pres">
      <dgm:prSet presAssocID="{2981A67D-019C-430B-9192-B8A3CC002D33}" presName="linearFlow" presStyleCnt="0">
        <dgm:presLayoutVars>
          <dgm:resizeHandles val="exact"/>
        </dgm:presLayoutVars>
      </dgm:prSet>
      <dgm:spPr/>
    </dgm:pt>
    <dgm:pt modelId="{B3730A30-3591-47CA-8723-1FC29892F036}" type="pres">
      <dgm:prSet presAssocID="{302276FD-F21E-4337-8801-0811C84F0F5A}" presName="node" presStyleLbl="node1" presStyleIdx="0" presStyleCnt="3">
        <dgm:presLayoutVars>
          <dgm:bulletEnabled val="1"/>
        </dgm:presLayoutVars>
      </dgm:prSet>
      <dgm:spPr/>
    </dgm:pt>
    <dgm:pt modelId="{84F40F81-F106-43A1-92CE-C2A4D65ECC5F}" type="pres">
      <dgm:prSet presAssocID="{E5135470-A219-4CDC-A7D2-B5A4F288EAFB}" presName="sibTrans" presStyleLbl="sibTrans2D1" presStyleIdx="0" presStyleCnt="2"/>
      <dgm:spPr/>
    </dgm:pt>
    <dgm:pt modelId="{BD3BB03C-78B8-49DD-A0A3-95865AD97865}" type="pres">
      <dgm:prSet presAssocID="{E5135470-A219-4CDC-A7D2-B5A4F288EAFB}" presName="connectorText" presStyleLbl="sibTrans2D1" presStyleIdx="0" presStyleCnt="2"/>
      <dgm:spPr/>
    </dgm:pt>
    <dgm:pt modelId="{B9EDE46B-0221-4076-9877-8C3B07B02C7B}" type="pres">
      <dgm:prSet presAssocID="{0585EBDC-C1FC-409B-B794-F9F5733E9CB9}" presName="node" presStyleLbl="node1" presStyleIdx="1" presStyleCnt="3">
        <dgm:presLayoutVars>
          <dgm:bulletEnabled val="1"/>
        </dgm:presLayoutVars>
      </dgm:prSet>
      <dgm:spPr/>
    </dgm:pt>
    <dgm:pt modelId="{34AF6A92-265C-4442-9F0D-8E0B8C66ABA7}" type="pres">
      <dgm:prSet presAssocID="{EF5AE252-950C-4E14-A77D-9A200DB12D8C}" presName="sibTrans" presStyleLbl="sibTrans2D1" presStyleIdx="1" presStyleCnt="2"/>
      <dgm:spPr/>
    </dgm:pt>
    <dgm:pt modelId="{40EEE4EE-1519-45BA-AAF2-131E126C2F96}" type="pres">
      <dgm:prSet presAssocID="{EF5AE252-950C-4E14-A77D-9A200DB12D8C}" presName="connectorText" presStyleLbl="sibTrans2D1" presStyleIdx="1" presStyleCnt="2"/>
      <dgm:spPr/>
    </dgm:pt>
    <dgm:pt modelId="{277608D4-B72A-46D8-B78A-1C8158D4DC6B}" type="pres">
      <dgm:prSet presAssocID="{803B44DB-3287-4565-B8CC-7CD489466C52}" presName="node" presStyleLbl="node1" presStyleIdx="2" presStyleCnt="3">
        <dgm:presLayoutVars>
          <dgm:bulletEnabled val="1"/>
        </dgm:presLayoutVars>
      </dgm:prSet>
      <dgm:spPr/>
    </dgm:pt>
  </dgm:ptLst>
  <dgm:cxnLst>
    <dgm:cxn modelId="{D0312D1E-36DF-DF48-BDC6-72A65000B4B9}" type="presOf" srcId="{EF5AE252-950C-4E14-A77D-9A200DB12D8C}" destId="{40EEE4EE-1519-45BA-AAF2-131E126C2F96}" srcOrd="1" destOrd="0" presId="urn:microsoft.com/office/officeart/2005/8/layout/process2"/>
    <dgm:cxn modelId="{67C0381E-7202-3447-9149-71742F528B46}" type="presOf" srcId="{803B44DB-3287-4565-B8CC-7CD489466C52}" destId="{277608D4-B72A-46D8-B78A-1C8158D4DC6B}" srcOrd="0" destOrd="0" presId="urn:microsoft.com/office/officeart/2005/8/layout/process2"/>
    <dgm:cxn modelId="{2D21E438-5B89-544D-81FC-6C967535FD0B}" type="presOf" srcId="{2981A67D-019C-430B-9192-B8A3CC002D33}" destId="{BC9680E4-384E-4570-8F5A-7A74D17836F6}" srcOrd="0" destOrd="0" presId="urn:microsoft.com/office/officeart/2005/8/layout/process2"/>
    <dgm:cxn modelId="{705DB34F-B888-499F-B2B8-EAA4964A88C0}" srcId="{2981A67D-019C-430B-9192-B8A3CC002D33}" destId="{302276FD-F21E-4337-8801-0811C84F0F5A}" srcOrd="0" destOrd="0" parTransId="{093A87B5-DB71-4723-BE1C-7ADE03FFAF0E}" sibTransId="{E5135470-A219-4CDC-A7D2-B5A4F288EAFB}"/>
    <dgm:cxn modelId="{97F11B58-9503-40B1-8717-6895B18CFF00}" srcId="{2981A67D-019C-430B-9192-B8A3CC002D33}" destId="{0585EBDC-C1FC-409B-B794-F9F5733E9CB9}" srcOrd="1" destOrd="0" parTransId="{4B745364-66F9-4189-85F6-33CEF0F8E46A}" sibTransId="{EF5AE252-950C-4E14-A77D-9A200DB12D8C}"/>
    <dgm:cxn modelId="{BB219281-B35F-8D42-AAD7-051DBBAD2135}" type="presOf" srcId="{E5135470-A219-4CDC-A7D2-B5A4F288EAFB}" destId="{BD3BB03C-78B8-49DD-A0A3-95865AD97865}" srcOrd="1" destOrd="0" presId="urn:microsoft.com/office/officeart/2005/8/layout/process2"/>
    <dgm:cxn modelId="{7840B1B3-E163-3242-9AA3-4A1FF67436C0}" type="presOf" srcId="{E5135470-A219-4CDC-A7D2-B5A4F288EAFB}" destId="{84F40F81-F106-43A1-92CE-C2A4D65ECC5F}" srcOrd="0" destOrd="0" presId="urn:microsoft.com/office/officeart/2005/8/layout/process2"/>
    <dgm:cxn modelId="{12B19FB6-A634-324B-B0A0-623A5B21E522}" type="presOf" srcId="{0585EBDC-C1FC-409B-B794-F9F5733E9CB9}" destId="{B9EDE46B-0221-4076-9877-8C3B07B02C7B}" srcOrd="0" destOrd="0" presId="urn:microsoft.com/office/officeart/2005/8/layout/process2"/>
    <dgm:cxn modelId="{0F5C80C8-E3EC-6C41-AF07-F09DA3803F83}" type="presOf" srcId="{EF5AE252-950C-4E14-A77D-9A200DB12D8C}" destId="{34AF6A92-265C-4442-9F0D-8E0B8C66ABA7}" srcOrd="0" destOrd="0" presId="urn:microsoft.com/office/officeart/2005/8/layout/process2"/>
    <dgm:cxn modelId="{9E503BD1-99B6-4743-BF42-B4F8CE9FB695}" srcId="{2981A67D-019C-430B-9192-B8A3CC002D33}" destId="{803B44DB-3287-4565-B8CC-7CD489466C52}" srcOrd="2" destOrd="0" parTransId="{246592AB-4086-402C-82F4-330E7AD6EAEF}" sibTransId="{2C64F215-2221-479B-AF47-FFD93DDBF5AC}"/>
    <dgm:cxn modelId="{56DDA0DF-017E-6346-87DD-A13B9751E892}" type="presOf" srcId="{302276FD-F21E-4337-8801-0811C84F0F5A}" destId="{B3730A30-3591-47CA-8723-1FC29892F036}" srcOrd="0" destOrd="0" presId="urn:microsoft.com/office/officeart/2005/8/layout/process2"/>
    <dgm:cxn modelId="{B81EB052-2527-044F-8275-B46999E59540}" type="presParOf" srcId="{BC9680E4-384E-4570-8F5A-7A74D17836F6}" destId="{B3730A30-3591-47CA-8723-1FC29892F036}" srcOrd="0" destOrd="0" presId="urn:microsoft.com/office/officeart/2005/8/layout/process2"/>
    <dgm:cxn modelId="{32266FF8-08D4-4343-84F7-BD43C518D54C}" type="presParOf" srcId="{BC9680E4-384E-4570-8F5A-7A74D17836F6}" destId="{84F40F81-F106-43A1-92CE-C2A4D65ECC5F}" srcOrd="1" destOrd="0" presId="urn:microsoft.com/office/officeart/2005/8/layout/process2"/>
    <dgm:cxn modelId="{FC6AFCE7-B41F-9D44-9E8B-D4AFDB2F5A62}" type="presParOf" srcId="{84F40F81-F106-43A1-92CE-C2A4D65ECC5F}" destId="{BD3BB03C-78B8-49DD-A0A3-95865AD97865}" srcOrd="0" destOrd="0" presId="urn:microsoft.com/office/officeart/2005/8/layout/process2"/>
    <dgm:cxn modelId="{B2E82D4A-8B91-CB4D-877E-53E922EA3AD7}" type="presParOf" srcId="{BC9680E4-384E-4570-8F5A-7A74D17836F6}" destId="{B9EDE46B-0221-4076-9877-8C3B07B02C7B}" srcOrd="2" destOrd="0" presId="urn:microsoft.com/office/officeart/2005/8/layout/process2"/>
    <dgm:cxn modelId="{F9F1EC73-49A6-CF47-9596-5DB1D1D57939}" type="presParOf" srcId="{BC9680E4-384E-4570-8F5A-7A74D17836F6}" destId="{34AF6A92-265C-4442-9F0D-8E0B8C66ABA7}" srcOrd="3" destOrd="0" presId="urn:microsoft.com/office/officeart/2005/8/layout/process2"/>
    <dgm:cxn modelId="{2D6C1CA2-EA92-CE42-813E-6B82CEAB15EC}" type="presParOf" srcId="{34AF6A92-265C-4442-9F0D-8E0B8C66ABA7}" destId="{40EEE4EE-1519-45BA-AAF2-131E126C2F96}" srcOrd="0" destOrd="0" presId="urn:microsoft.com/office/officeart/2005/8/layout/process2"/>
    <dgm:cxn modelId="{8E59F576-38A5-D54F-9404-BAE7AFC2C332}" type="presParOf" srcId="{BC9680E4-384E-4570-8F5A-7A74D17836F6}" destId="{277608D4-B72A-46D8-B78A-1C8158D4DC6B}" srcOrd="4"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981A67D-019C-430B-9192-B8A3CC002D33}" type="doc">
      <dgm:prSet loTypeId="urn:microsoft.com/office/officeart/2005/8/layout/process2" loCatId="process" qsTypeId="urn:microsoft.com/office/officeart/2005/8/quickstyle/simple1" qsCatId="simple" csTypeId="urn:microsoft.com/office/officeart/2005/8/colors/accent0_1" csCatId="mainScheme" phldr="1"/>
      <dgm:spPr/>
      <dgm:t>
        <a:bodyPr/>
        <a:lstStyle/>
        <a:p>
          <a:endParaRPr lang="en-US"/>
        </a:p>
      </dgm:t>
    </dgm:pt>
    <dgm:pt modelId="{302276FD-F21E-4337-8801-0811C84F0F5A}">
      <dgm:prSet phldrT="[Text]" custT="1"/>
      <dgm:spPr/>
      <dgm:t>
        <a:bodyPr/>
        <a:lstStyle/>
        <a:p>
          <a:r>
            <a:rPr lang="en-US" sz="1200" b="1" dirty="0"/>
            <a:t>Calculate MSA nucleotide frequencies (%A,%T,%G,%C)</a:t>
          </a:r>
        </a:p>
      </dgm:t>
    </dgm:pt>
    <dgm:pt modelId="{093A87B5-DB71-4723-BE1C-7ADE03FFAF0E}" type="parTrans" cxnId="{705DB34F-B888-499F-B2B8-EAA4964A88C0}">
      <dgm:prSet/>
      <dgm:spPr/>
      <dgm:t>
        <a:bodyPr/>
        <a:lstStyle/>
        <a:p>
          <a:endParaRPr lang="en-US" sz="1200" b="1"/>
        </a:p>
      </dgm:t>
    </dgm:pt>
    <dgm:pt modelId="{E5135470-A219-4CDC-A7D2-B5A4F288EAFB}" type="sibTrans" cxnId="{705DB34F-B888-499F-B2B8-EAA4964A88C0}">
      <dgm:prSet custT="1"/>
      <dgm:spPr>
        <a:solidFill>
          <a:srgbClr val="00B0F0"/>
        </a:solidFill>
      </dgm:spPr>
      <dgm:t>
        <a:bodyPr/>
        <a:lstStyle/>
        <a:p>
          <a:endParaRPr lang="en-US" sz="1200" b="1">
            <a:solidFill>
              <a:srgbClr val="00B0F0"/>
            </a:solidFill>
          </a:endParaRPr>
        </a:p>
      </dgm:t>
    </dgm:pt>
    <dgm:pt modelId="{0585EBDC-C1FC-409B-B794-F9F5733E9CB9}">
      <dgm:prSet phldrT="[Text]" custT="1"/>
      <dgm:spPr/>
      <dgm:t>
        <a:bodyPr/>
        <a:lstStyle/>
        <a:p>
          <a:r>
            <a:rPr lang="en-US" sz="1200" b="1" dirty="0"/>
            <a:t>Introduce a given number of random substitutions ( at any position) based on inferred base frequencies</a:t>
          </a:r>
        </a:p>
      </dgm:t>
    </dgm:pt>
    <dgm:pt modelId="{4B745364-66F9-4189-85F6-33CEF0F8E46A}" type="parTrans" cxnId="{97F11B58-9503-40B1-8717-6895B18CFF00}">
      <dgm:prSet/>
      <dgm:spPr/>
      <dgm:t>
        <a:bodyPr/>
        <a:lstStyle/>
        <a:p>
          <a:endParaRPr lang="en-US" sz="1200" b="1"/>
        </a:p>
      </dgm:t>
    </dgm:pt>
    <dgm:pt modelId="{EF5AE252-950C-4E14-A77D-9A200DB12D8C}" type="sibTrans" cxnId="{97F11B58-9503-40B1-8717-6895B18CFF00}">
      <dgm:prSet custT="1"/>
      <dgm:spPr>
        <a:solidFill>
          <a:srgbClr val="00B0F0"/>
        </a:solidFill>
      </dgm:spPr>
      <dgm:t>
        <a:bodyPr/>
        <a:lstStyle/>
        <a:p>
          <a:endParaRPr lang="en-US" sz="1200" b="1"/>
        </a:p>
      </dgm:t>
    </dgm:pt>
    <dgm:pt modelId="{803B44DB-3287-4565-B8CC-7CD489466C52}">
      <dgm:prSet phldrT="[Text]" custT="1"/>
      <dgm:spPr/>
      <dgm:t>
        <a:bodyPr/>
        <a:lstStyle/>
        <a:p>
          <a:r>
            <a:rPr lang="en-US" sz="1200" b="1" dirty="0"/>
            <a:t>Compare translated mutated codon with the initial translated codon and count synonymous and non-synonymous substitutions</a:t>
          </a:r>
        </a:p>
      </dgm:t>
    </dgm:pt>
    <dgm:pt modelId="{246592AB-4086-402C-82F4-330E7AD6EAEF}" type="parTrans" cxnId="{9E503BD1-99B6-4743-BF42-B4F8CE9FB695}">
      <dgm:prSet/>
      <dgm:spPr/>
      <dgm:t>
        <a:bodyPr/>
        <a:lstStyle/>
        <a:p>
          <a:endParaRPr lang="en-US" sz="1200" b="1"/>
        </a:p>
      </dgm:t>
    </dgm:pt>
    <dgm:pt modelId="{2C64F215-2221-479B-AF47-FFD93DDBF5AC}" type="sibTrans" cxnId="{9E503BD1-99B6-4743-BF42-B4F8CE9FB695}">
      <dgm:prSet/>
      <dgm:spPr/>
      <dgm:t>
        <a:bodyPr/>
        <a:lstStyle/>
        <a:p>
          <a:endParaRPr lang="en-US" sz="1200" b="1"/>
        </a:p>
      </dgm:t>
    </dgm:pt>
    <dgm:pt modelId="{BC9680E4-384E-4570-8F5A-7A74D17836F6}" type="pres">
      <dgm:prSet presAssocID="{2981A67D-019C-430B-9192-B8A3CC002D33}" presName="linearFlow" presStyleCnt="0">
        <dgm:presLayoutVars>
          <dgm:resizeHandles val="exact"/>
        </dgm:presLayoutVars>
      </dgm:prSet>
      <dgm:spPr/>
    </dgm:pt>
    <dgm:pt modelId="{B3730A30-3591-47CA-8723-1FC29892F036}" type="pres">
      <dgm:prSet presAssocID="{302276FD-F21E-4337-8801-0811C84F0F5A}" presName="node" presStyleLbl="node1" presStyleIdx="0" presStyleCnt="3">
        <dgm:presLayoutVars>
          <dgm:bulletEnabled val="1"/>
        </dgm:presLayoutVars>
      </dgm:prSet>
      <dgm:spPr/>
    </dgm:pt>
    <dgm:pt modelId="{84F40F81-F106-43A1-92CE-C2A4D65ECC5F}" type="pres">
      <dgm:prSet presAssocID="{E5135470-A219-4CDC-A7D2-B5A4F288EAFB}" presName="sibTrans" presStyleLbl="sibTrans2D1" presStyleIdx="0" presStyleCnt="2"/>
      <dgm:spPr/>
    </dgm:pt>
    <dgm:pt modelId="{BD3BB03C-78B8-49DD-A0A3-95865AD97865}" type="pres">
      <dgm:prSet presAssocID="{E5135470-A219-4CDC-A7D2-B5A4F288EAFB}" presName="connectorText" presStyleLbl="sibTrans2D1" presStyleIdx="0" presStyleCnt="2"/>
      <dgm:spPr/>
    </dgm:pt>
    <dgm:pt modelId="{B9EDE46B-0221-4076-9877-8C3B07B02C7B}" type="pres">
      <dgm:prSet presAssocID="{0585EBDC-C1FC-409B-B794-F9F5733E9CB9}" presName="node" presStyleLbl="node1" presStyleIdx="1" presStyleCnt="3">
        <dgm:presLayoutVars>
          <dgm:bulletEnabled val="1"/>
        </dgm:presLayoutVars>
      </dgm:prSet>
      <dgm:spPr/>
    </dgm:pt>
    <dgm:pt modelId="{34AF6A92-265C-4442-9F0D-8E0B8C66ABA7}" type="pres">
      <dgm:prSet presAssocID="{EF5AE252-950C-4E14-A77D-9A200DB12D8C}" presName="sibTrans" presStyleLbl="sibTrans2D1" presStyleIdx="1" presStyleCnt="2"/>
      <dgm:spPr/>
    </dgm:pt>
    <dgm:pt modelId="{40EEE4EE-1519-45BA-AAF2-131E126C2F96}" type="pres">
      <dgm:prSet presAssocID="{EF5AE252-950C-4E14-A77D-9A200DB12D8C}" presName="connectorText" presStyleLbl="sibTrans2D1" presStyleIdx="1" presStyleCnt="2"/>
      <dgm:spPr/>
    </dgm:pt>
    <dgm:pt modelId="{277608D4-B72A-46D8-B78A-1C8158D4DC6B}" type="pres">
      <dgm:prSet presAssocID="{803B44DB-3287-4565-B8CC-7CD489466C52}" presName="node" presStyleLbl="node1" presStyleIdx="2" presStyleCnt="3">
        <dgm:presLayoutVars>
          <dgm:bulletEnabled val="1"/>
        </dgm:presLayoutVars>
      </dgm:prSet>
      <dgm:spPr/>
    </dgm:pt>
  </dgm:ptLst>
  <dgm:cxnLst>
    <dgm:cxn modelId="{B4836443-21A0-7C4E-8875-9ACF30BE6DE4}" type="presOf" srcId="{803B44DB-3287-4565-B8CC-7CD489466C52}" destId="{277608D4-B72A-46D8-B78A-1C8158D4DC6B}" srcOrd="0" destOrd="0" presId="urn:microsoft.com/office/officeart/2005/8/layout/process2"/>
    <dgm:cxn modelId="{705DB34F-B888-499F-B2B8-EAA4964A88C0}" srcId="{2981A67D-019C-430B-9192-B8A3CC002D33}" destId="{302276FD-F21E-4337-8801-0811C84F0F5A}" srcOrd="0" destOrd="0" parTransId="{093A87B5-DB71-4723-BE1C-7ADE03FFAF0E}" sibTransId="{E5135470-A219-4CDC-A7D2-B5A4F288EAFB}"/>
    <dgm:cxn modelId="{97F11B58-9503-40B1-8717-6895B18CFF00}" srcId="{2981A67D-019C-430B-9192-B8A3CC002D33}" destId="{0585EBDC-C1FC-409B-B794-F9F5733E9CB9}" srcOrd="1" destOrd="0" parTransId="{4B745364-66F9-4189-85F6-33CEF0F8E46A}" sibTransId="{EF5AE252-950C-4E14-A77D-9A200DB12D8C}"/>
    <dgm:cxn modelId="{07D6E26D-FE42-754B-B8C9-E1B4A058F9F3}" type="presOf" srcId="{302276FD-F21E-4337-8801-0811C84F0F5A}" destId="{B3730A30-3591-47CA-8723-1FC29892F036}" srcOrd="0" destOrd="0" presId="urn:microsoft.com/office/officeart/2005/8/layout/process2"/>
    <dgm:cxn modelId="{3B41F49C-74D6-E845-942B-2582457DFE89}" type="presOf" srcId="{E5135470-A219-4CDC-A7D2-B5A4F288EAFB}" destId="{84F40F81-F106-43A1-92CE-C2A4D65ECC5F}" srcOrd="0" destOrd="0" presId="urn:microsoft.com/office/officeart/2005/8/layout/process2"/>
    <dgm:cxn modelId="{0A9A98C5-3BEA-F943-8AA2-B1688B5CE204}" type="presOf" srcId="{EF5AE252-950C-4E14-A77D-9A200DB12D8C}" destId="{40EEE4EE-1519-45BA-AAF2-131E126C2F96}" srcOrd="1" destOrd="0" presId="urn:microsoft.com/office/officeart/2005/8/layout/process2"/>
    <dgm:cxn modelId="{9E503BD1-99B6-4743-BF42-B4F8CE9FB695}" srcId="{2981A67D-019C-430B-9192-B8A3CC002D33}" destId="{803B44DB-3287-4565-B8CC-7CD489466C52}" srcOrd="2" destOrd="0" parTransId="{246592AB-4086-402C-82F4-330E7AD6EAEF}" sibTransId="{2C64F215-2221-479B-AF47-FFD93DDBF5AC}"/>
    <dgm:cxn modelId="{F1B631D5-CB6C-FC48-AF7C-D0D263F12752}" type="presOf" srcId="{EF5AE252-950C-4E14-A77D-9A200DB12D8C}" destId="{34AF6A92-265C-4442-9F0D-8E0B8C66ABA7}" srcOrd="0" destOrd="0" presId="urn:microsoft.com/office/officeart/2005/8/layout/process2"/>
    <dgm:cxn modelId="{11327DD8-7EC5-1E43-B585-CF34121BEB72}" type="presOf" srcId="{0585EBDC-C1FC-409B-B794-F9F5733E9CB9}" destId="{B9EDE46B-0221-4076-9877-8C3B07B02C7B}" srcOrd="0" destOrd="0" presId="urn:microsoft.com/office/officeart/2005/8/layout/process2"/>
    <dgm:cxn modelId="{0E02F7E2-3AD2-2B4A-9855-04744EB8AD7F}" type="presOf" srcId="{2981A67D-019C-430B-9192-B8A3CC002D33}" destId="{BC9680E4-384E-4570-8F5A-7A74D17836F6}" srcOrd="0" destOrd="0" presId="urn:microsoft.com/office/officeart/2005/8/layout/process2"/>
    <dgm:cxn modelId="{564E26E5-3716-6F47-A7D1-FF309238FB07}" type="presOf" srcId="{E5135470-A219-4CDC-A7D2-B5A4F288EAFB}" destId="{BD3BB03C-78B8-49DD-A0A3-95865AD97865}" srcOrd="1" destOrd="0" presId="urn:microsoft.com/office/officeart/2005/8/layout/process2"/>
    <dgm:cxn modelId="{F328E4F4-9424-6844-B181-48F1F72B6BFA}" type="presParOf" srcId="{BC9680E4-384E-4570-8F5A-7A74D17836F6}" destId="{B3730A30-3591-47CA-8723-1FC29892F036}" srcOrd="0" destOrd="0" presId="urn:microsoft.com/office/officeart/2005/8/layout/process2"/>
    <dgm:cxn modelId="{226C29B6-1AAE-F940-AC38-ECFB6903F929}" type="presParOf" srcId="{BC9680E4-384E-4570-8F5A-7A74D17836F6}" destId="{84F40F81-F106-43A1-92CE-C2A4D65ECC5F}" srcOrd="1" destOrd="0" presId="urn:microsoft.com/office/officeart/2005/8/layout/process2"/>
    <dgm:cxn modelId="{B1262757-F44C-2040-B9DB-259D1AEE57D4}" type="presParOf" srcId="{84F40F81-F106-43A1-92CE-C2A4D65ECC5F}" destId="{BD3BB03C-78B8-49DD-A0A3-95865AD97865}" srcOrd="0" destOrd="0" presId="urn:microsoft.com/office/officeart/2005/8/layout/process2"/>
    <dgm:cxn modelId="{BA7BC0BD-1474-0C41-BFC1-2F7EA12D037D}" type="presParOf" srcId="{BC9680E4-384E-4570-8F5A-7A74D17836F6}" destId="{B9EDE46B-0221-4076-9877-8C3B07B02C7B}" srcOrd="2" destOrd="0" presId="urn:microsoft.com/office/officeart/2005/8/layout/process2"/>
    <dgm:cxn modelId="{428B9CDB-3784-5849-BF6B-18B223BA98F4}" type="presParOf" srcId="{BC9680E4-384E-4570-8F5A-7A74D17836F6}" destId="{34AF6A92-265C-4442-9F0D-8E0B8C66ABA7}" srcOrd="3" destOrd="0" presId="urn:microsoft.com/office/officeart/2005/8/layout/process2"/>
    <dgm:cxn modelId="{83A79AE4-77E2-A14F-AA6E-6DD3129E7DFA}" type="presParOf" srcId="{34AF6A92-265C-4442-9F0D-8E0B8C66ABA7}" destId="{40EEE4EE-1519-45BA-AAF2-131E126C2F96}" srcOrd="0" destOrd="0" presId="urn:microsoft.com/office/officeart/2005/8/layout/process2"/>
    <dgm:cxn modelId="{3018DD18-EC4A-C54B-AC21-FE594AC6AEEA}" type="presParOf" srcId="{BC9680E4-384E-4570-8F5A-7A74D17836F6}" destId="{277608D4-B72A-46D8-B78A-1C8158D4DC6B}"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730A30-3591-47CA-8723-1FC29892F036}">
      <dsp:nvSpPr>
        <dsp:cNvPr id="0" name=""/>
        <dsp:cNvSpPr/>
      </dsp:nvSpPr>
      <dsp:spPr>
        <a:xfrm>
          <a:off x="108526" y="0"/>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Calculate number of different nucleotides/amino acids per MSA column (X)</a:t>
          </a:r>
        </a:p>
      </dsp:txBody>
      <dsp:txXfrm>
        <a:off x="146136" y="37610"/>
        <a:ext cx="2236180" cy="1208891"/>
      </dsp:txXfrm>
    </dsp:sp>
    <dsp:sp modelId="{84F40F81-F106-43A1-92CE-C2A4D65ECC5F}">
      <dsp:nvSpPr>
        <dsp:cNvPr id="0" name=""/>
        <dsp:cNvSpPr/>
      </dsp:nvSpPr>
      <dsp:spPr>
        <a:xfrm rot="5400000">
          <a:off x="1023456" y="1316214"/>
          <a:ext cx="481541" cy="577850"/>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rgbClr val="00B0F0"/>
            </a:solidFill>
          </a:endParaRPr>
        </a:p>
      </dsp:txBody>
      <dsp:txXfrm rot="-5400000">
        <a:off x="1090872" y="1364368"/>
        <a:ext cx="346710" cy="337079"/>
      </dsp:txXfrm>
    </dsp:sp>
    <dsp:sp modelId="{B9EDE46B-0221-4076-9877-8C3B07B02C7B}">
      <dsp:nvSpPr>
        <dsp:cNvPr id="0" name=""/>
        <dsp:cNvSpPr/>
      </dsp:nvSpPr>
      <dsp:spPr>
        <a:xfrm>
          <a:off x="108526" y="1926167"/>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Calculate number of nucleotides/amino acids substitutions (X-1)</a:t>
          </a:r>
        </a:p>
      </dsp:txBody>
      <dsp:txXfrm>
        <a:off x="146136" y="1963777"/>
        <a:ext cx="2236180" cy="1208891"/>
      </dsp:txXfrm>
    </dsp:sp>
    <dsp:sp modelId="{34AF6A92-265C-4442-9F0D-8E0B8C66ABA7}">
      <dsp:nvSpPr>
        <dsp:cNvPr id="0" name=""/>
        <dsp:cNvSpPr/>
      </dsp:nvSpPr>
      <dsp:spPr>
        <a:xfrm rot="5400000">
          <a:off x="1023456" y="3242381"/>
          <a:ext cx="481541" cy="577850"/>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p>
      </dsp:txBody>
      <dsp:txXfrm rot="-5400000">
        <a:off x="1090872" y="3290535"/>
        <a:ext cx="346710" cy="337079"/>
      </dsp:txXfrm>
    </dsp:sp>
    <dsp:sp modelId="{277608D4-B72A-46D8-B78A-1C8158D4DC6B}">
      <dsp:nvSpPr>
        <dsp:cNvPr id="0" name=""/>
        <dsp:cNvSpPr/>
      </dsp:nvSpPr>
      <dsp:spPr>
        <a:xfrm>
          <a:off x="108526" y="3852334"/>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Calculate number of synonymous changes</a:t>
          </a:r>
        </a:p>
        <a:p>
          <a:pPr marL="0" lvl="0" indent="0" algn="ctr" defTabSz="533400">
            <a:lnSpc>
              <a:spcPct val="90000"/>
            </a:lnSpc>
            <a:spcBef>
              <a:spcPct val="0"/>
            </a:spcBef>
            <a:spcAft>
              <a:spcPct val="35000"/>
            </a:spcAft>
            <a:buNone/>
          </a:pPr>
          <a:r>
            <a:rPr lang="en-US" sz="1200" b="1" kern="1200" dirty="0"/>
            <a:t>S=(N-1)</a:t>
          </a:r>
          <a:r>
            <a:rPr lang="en-US" sz="1200" b="1" kern="1200" dirty="0" err="1">
              <a:solidFill>
                <a:srgbClr val="FF0000"/>
              </a:solidFill>
            </a:rPr>
            <a:t>nc</a:t>
          </a:r>
          <a:r>
            <a:rPr lang="en-US" sz="1200" b="1" kern="1200" dirty="0"/>
            <a:t>-N</a:t>
          </a:r>
        </a:p>
        <a:p>
          <a:pPr marL="0" lvl="0" indent="0" algn="ctr" defTabSz="533400">
            <a:lnSpc>
              <a:spcPct val="90000"/>
            </a:lnSpc>
            <a:spcBef>
              <a:spcPct val="0"/>
            </a:spcBef>
            <a:spcAft>
              <a:spcPct val="35000"/>
            </a:spcAft>
            <a:buNone/>
          </a:pPr>
          <a:r>
            <a:rPr lang="en-US" sz="1200" b="1" kern="1200" dirty="0"/>
            <a:t>assuming N=(N-1)</a:t>
          </a:r>
          <a:r>
            <a:rPr lang="en-US" sz="1200" b="1" kern="1200" dirty="0" err="1">
              <a:solidFill>
                <a:srgbClr val="FF0000"/>
              </a:solidFill>
            </a:rPr>
            <a:t>aa</a:t>
          </a:r>
          <a:endParaRPr lang="en-US" sz="1200" b="1" kern="1200" dirty="0">
            <a:solidFill>
              <a:srgbClr val="FF0000"/>
            </a:solidFill>
          </a:endParaRPr>
        </a:p>
      </dsp:txBody>
      <dsp:txXfrm>
        <a:off x="146136" y="3889944"/>
        <a:ext cx="2236180" cy="12088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730A30-3591-47CA-8723-1FC29892F036}">
      <dsp:nvSpPr>
        <dsp:cNvPr id="0" name=""/>
        <dsp:cNvSpPr/>
      </dsp:nvSpPr>
      <dsp:spPr>
        <a:xfrm>
          <a:off x="108526" y="0"/>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Calculate MSA nucleotide frequencies (%A,%T,%G,%C)</a:t>
          </a:r>
        </a:p>
      </dsp:txBody>
      <dsp:txXfrm>
        <a:off x="146136" y="37610"/>
        <a:ext cx="2236180" cy="1208891"/>
      </dsp:txXfrm>
    </dsp:sp>
    <dsp:sp modelId="{84F40F81-F106-43A1-92CE-C2A4D65ECC5F}">
      <dsp:nvSpPr>
        <dsp:cNvPr id="0" name=""/>
        <dsp:cNvSpPr/>
      </dsp:nvSpPr>
      <dsp:spPr>
        <a:xfrm rot="5400000">
          <a:off x="1023456" y="1316214"/>
          <a:ext cx="481541" cy="577850"/>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rgbClr val="00B0F0"/>
            </a:solidFill>
          </a:endParaRPr>
        </a:p>
      </dsp:txBody>
      <dsp:txXfrm rot="-5400000">
        <a:off x="1090872" y="1364368"/>
        <a:ext cx="346710" cy="337079"/>
      </dsp:txXfrm>
    </dsp:sp>
    <dsp:sp modelId="{B9EDE46B-0221-4076-9877-8C3B07B02C7B}">
      <dsp:nvSpPr>
        <dsp:cNvPr id="0" name=""/>
        <dsp:cNvSpPr/>
      </dsp:nvSpPr>
      <dsp:spPr>
        <a:xfrm>
          <a:off x="108526" y="1926167"/>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Introduce a given number of random substitutions ( at any position) based on inferred base frequencies</a:t>
          </a:r>
        </a:p>
      </dsp:txBody>
      <dsp:txXfrm>
        <a:off x="146136" y="1963777"/>
        <a:ext cx="2236180" cy="1208891"/>
      </dsp:txXfrm>
    </dsp:sp>
    <dsp:sp modelId="{34AF6A92-265C-4442-9F0D-8E0B8C66ABA7}">
      <dsp:nvSpPr>
        <dsp:cNvPr id="0" name=""/>
        <dsp:cNvSpPr/>
      </dsp:nvSpPr>
      <dsp:spPr>
        <a:xfrm rot="5400000">
          <a:off x="1023456" y="3242381"/>
          <a:ext cx="481541" cy="577850"/>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p>
      </dsp:txBody>
      <dsp:txXfrm rot="-5400000">
        <a:off x="1090872" y="3290535"/>
        <a:ext cx="346710" cy="337079"/>
      </dsp:txXfrm>
    </dsp:sp>
    <dsp:sp modelId="{277608D4-B72A-46D8-B78A-1C8158D4DC6B}">
      <dsp:nvSpPr>
        <dsp:cNvPr id="0" name=""/>
        <dsp:cNvSpPr/>
      </dsp:nvSpPr>
      <dsp:spPr>
        <a:xfrm>
          <a:off x="108526" y="3852334"/>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Compare translated mutated codon with the initial translated codon and count synonymous and non-synonymous substitutions</a:t>
          </a:r>
        </a:p>
      </dsp:txBody>
      <dsp:txXfrm>
        <a:off x="146136" y="3889944"/>
        <a:ext cx="2236180" cy="1208891"/>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image" Target="../media/image3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BAC3F7-E8AE-8541-A46A-AE007E16B452}" type="datetimeFigureOut">
              <a:rPr lang="en-US" smtClean="0"/>
              <a:t>3/26/18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02DA32-5D7C-F045-A4A4-24F809512B7C}" type="slidenum">
              <a:rPr lang="en-US" smtClean="0"/>
              <a:t>‹#›</a:t>
            </a:fld>
            <a:endParaRPr lang="en-US"/>
          </a:p>
        </p:txBody>
      </p:sp>
    </p:spTree>
    <p:extLst>
      <p:ext uri="{BB962C8B-B14F-4D97-AF65-F5344CB8AC3E}">
        <p14:creationId xmlns:p14="http://schemas.microsoft.com/office/powerpoint/2010/main" val="587845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45CEC2-F89A-9B4F-AB05-AFB8F28A45E9}" type="slidenum">
              <a:rPr lang="en-US"/>
              <a:pPr/>
              <a:t>17</a:t>
            </a:fld>
            <a:endParaRPr lang="en-US"/>
          </a:p>
        </p:txBody>
      </p:sp>
      <p:sp>
        <p:nvSpPr>
          <p:cNvPr id="352258" name="Rectangle 2"/>
          <p:cNvSpPr>
            <a:spLocks noGrp="1" noRot="1" noChangeAspect="1" noChangeArrowheads="1" noTextEdit="1"/>
          </p:cNvSpPr>
          <p:nvPr>
            <p:ph type="sldImg"/>
          </p:nvPr>
        </p:nvSpPr>
        <p:spPr>
          <a:xfrm>
            <a:off x="2324100" y="522288"/>
            <a:ext cx="4954588" cy="2787650"/>
          </a:xfrm>
          <a:ln/>
        </p:spPr>
      </p:sp>
      <p:sp>
        <p:nvSpPr>
          <p:cNvPr id="3522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20229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A4012C3F-472C-D64B-85AC-7D57BC478F59}"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23925" rtl="0" eaLnBrk="1" fontAlgn="base" latinLnBrk="0" hangingPunct="1">
                <a:lnSpc>
                  <a:spcPct val="100000"/>
                </a:lnSpc>
                <a:spcBef>
                  <a:spcPct val="0"/>
                </a:spcBef>
                <a:spcAft>
                  <a:spcPct val="0"/>
                </a:spcAft>
                <a:buClrTx/>
                <a:buSzTx/>
                <a:buFontTx/>
                <a:buNone/>
                <a:tabLst/>
                <a:defRPr/>
              </a:pPr>
              <a:t>26</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41537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4B39D8C8-387B-B345-849D-CABD268718F8}"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23925" rtl="0" eaLnBrk="1" fontAlgn="base" latinLnBrk="0" hangingPunct="1">
                <a:lnSpc>
                  <a:spcPct val="100000"/>
                </a:lnSpc>
                <a:spcBef>
                  <a:spcPct val="0"/>
                </a:spcBef>
                <a:spcAft>
                  <a:spcPct val="0"/>
                </a:spcAft>
                <a:buClrTx/>
                <a:buSzTx/>
                <a:buFontTx/>
                <a:buNone/>
                <a:tabLst/>
                <a:defRPr/>
              </a:pPr>
              <a:t>27</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53494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6796E21C-7233-0042-B9F1-1FDF573F194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23925"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An inspection of the genetic code table suggests most changes at the first position are nonsynonymous, all changes at the second codon position are nonsynonymous and only some changes at the third position are synonymous. As a result we do not expect to see equal proportions of synonymous and nonsynonymous mutations  even if there is no selection at protein level. Indeed, if mutations from any one nucleotide  to any other  occur at the same rate , we expect 25.5% of mutations to be synonymous and 74.5% mutations to be nonsynonymous.</a:t>
            </a:r>
          </a:p>
        </p:txBody>
      </p:sp>
    </p:spTree>
    <p:extLst>
      <p:ext uri="{BB962C8B-B14F-4D97-AF65-F5344CB8AC3E}">
        <p14:creationId xmlns:p14="http://schemas.microsoft.com/office/powerpoint/2010/main" val="2995020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7650A521-6EB2-864F-86CF-D8804044D375}"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23925" rtl="0" eaLnBrk="1" fontAlgn="base" latinLnBrk="0" hangingPunct="1">
                <a:lnSpc>
                  <a:spcPct val="100000"/>
                </a:lnSpc>
                <a:spcBef>
                  <a:spcPct val="0"/>
                </a:spcBef>
                <a:spcAft>
                  <a:spcPct val="0"/>
                </a:spcAft>
                <a:buClrTx/>
                <a:buSzTx/>
                <a:buFontTx/>
                <a:buNone/>
                <a:tabLst/>
                <a:defRPr/>
              </a:pPr>
              <a:t>29</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56531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ACA2B9E1-78A5-FE4C-AF67-F5518A153D85}"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23925" rtl="0" eaLnBrk="1" fontAlgn="base" latinLnBrk="0" hangingPunct="1">
                <a:lnSpc>
                  <a:spcPct val="100000"/>
                </a:lnSpc>
                <a:spcBef>
                  <a:spcPct val="0"/>
                </a:spcBef>
                <a:spcAft>
                  <a:spcPct val="0"/>
                </a:spcAft>
                <a:buClrTx/>
                <a:buSzTx/>
                <a:buFontTx/>
                <a:buNone/>
                <a:tabLst/>
                <a:defRPr/>
              </a:pPr>
              <a:t>30</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34281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Slide Image Placeholder 1"/>
          <p:cNvSpPr>
            <a:spLocks noGrp="1" noRot="1" noChangeAspect="1"/>
          </p:cNvSpPr>
          <p:nvPr>
            <p:ph type="sldImg"/>
          </p:nvPr>
        </p:nvSpPr>
        <p:spPr>
          <a:ln/>
        </p:spPr>
      </p:sp>
      <p:sp>
        <p:nvSpPr>
          <p:cNvPr id="28774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The synonymous and non-synonymous rates  dN and dS are defined as the numbers of synonymous and nonsynonymous substitutions per site. The ratio of the two rates omega=dN/dS  then measures selective pressure at the protein level. If selection level has no effect on fitness, nonsynonymous mutations will be fixed at the same rate as synonymous mutations  so that dN=dS and omega=1. If nonsynonymous mutations are deleterious  purifying selection will reduce their fixation rate  so that dN&lt;dS and omega&lt;1. If nonsynonymous mutations are favored by Darwinian selection, they will be fixed  at a higher rate than synonymous mutations resulting in dN&gt;dS and omega&gt;1.</a:t>
            </a:r>
          </a:p>
        </p:txBody>
      </p:sp>
      <p:sp>
        <p:nvSpPr>
          <p:cNvPr id="28774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DA765215-3514-2D45-AD4D-AF6A981AE6C5}" type="slidenum">
              <a:rPr kumimoji="0" lang="de-DE"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23925" rtl="0" eaLnBrk="1" fontAlgn="base" latinLnBrk="0" hangingPunct="1">
                <a:lnSpc>
                  <a:spcPct val="100000"/>
                </a:lnSpc>
                <a:spcBef>
                  <a:spcPct val="0"/>
                </a:spcBef>
                <a:spcAft>
                  <a:spcPct val="0"/>
                </a:spcAft>
                <a:buClrTx/>
                <a:buSzTx/>
                <a:buFontTx/>
                <a:buNone/>
                <a:tabLst/>
                <a:defRPr/>
              </a:pPr>
              <a:t>31</a:t>
            </a:fld>
            <a:endParaRPr kumimoji="0" lang="de-DE"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992539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500AA3F7-EEC1-FB4D-BA13-AA8B4E813C9F}"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23925" rtl="0" eaLnBrk="1" fontAlgn="base" latinLnBrk="0" hangingPunct="1">
                <a:lnSpc>
                  <a:spcPct val="100000"/>
                </a:lnSpc>
                <a:spcBef>
                  <a:spcPct val="0"/>
                </a:spcBef>
                <a:spcAft>
                  <a:spcPct val="0"/>
                </a:spcAft>
                <a:buClrTx/>
                <a:buSzTx/>
                <a:buFontTx/>
                <a:buNone/>
                <a:tabLst/>
                <a:defRPr/>
              </a:pPr>
              <a:t>32</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46077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6F9DA90B-82C4-5245-863D-D440285F00D1}"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23925" rtl="0" eaLnBrk="1" fontAlgn="base" latinLnBrk="0" hangingPunct="1">
                <a:lnSpc>
                  <a:spcPct val="100000"/>
                </a:lnSpc>
                <a:spcBef>
                  <a:spcPct val="0"/>
                </a:spcBef>
                <a:spcAft>
                  <a:spcPct val="0"/>
                </a:spcAft>
                <a:buClrTx/>
                <a:buSzTx/>
                <a:buFontTx/>
                <a:buNone/>
                <a:tabLst/>
                <a:defRPr/>
              </a:pPr>
              <a:t>33</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67631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52E836-D999-6240-9AC2-206F6207986A}" type="slidenum">
              <a:rPr lang="en-US">
                <a:solidFill>
                  <a:prstClr val="black"/>
                </a:solidFill>
              </a:rPr>
              <a:pPr/>
              <a:t>36</a:t>
            </a:fld>
            <a:endParaRPr lang="en-US">
              <a:solidFill>
                <a:prstClr val="black"/>
              </a:solidFill>
            </a:endParaRPr>
          </a:p>
        </p:txBody>
      </p:sp>
      <p:sp>
        <p:nvSpPr>
          <p:cNvPr id="550914" name="Rectangle 2"/>
          <p:cNvSpPr>
            <a:spLocks noGrp="1" noRot="1" noChangeAspect="1" noChangeArrowheads="1" noTextEdit="1"/>
          </p:cNvSpPr>
          <p:nvPr>
            <p:ph type="sldImg"/>
          </p:nvPr>
        </p:nvSpPr>
        <p:spPr>
          <a:xfrm>
            <a:off x="2978150" y="515938"/>
            <a:ext cx="3340100" cy="2581275"/>
          </a:xfrm>
          <a:ln/>
        </p:spPr>
      </p:sp>
      <p:sp>
        <p:nvSpPr>
          <p:cNvPr id="55091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53627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1ED41196-8D67-0240-8FC0-9E719642A0BC}"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23925" rtl="0" eaLnBrk="1" fontAlgn="base" latinLnBrk="0" hangingPunct="1">
                <a:lnSpc>
                  <a:spcPct val="100000"/>
                </a:lnSpc>
                <a:spcBef>
                  <a:spcPct val="0"/>
                </a:spcBef>
                <a:spcAft>
                  <a:spcPct val="0"/>
                </a:spcAft>
                <a:buClrTx/>
                <a:buSzTx/>
                <a:buFontTx/>
                <a:buNone/>
                <a:tabLst/>
                <a:defRPr/>
              </a:pPr>
              <a:t>37</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77214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A306084-15A6-DE4F-8051-86C71BCEE594}" type="slidenum">
              <a:rPr kumimoji="0" lang="en-US" sz="1200" b="1" i="0" u="none" strike="noStrike" kern="1200" cap="none" spc="0" normalizeH="0" baseline="0" noProof="0">
                <a:ln>
                  <a:noFill/>
                </a:ln>
                <a:solidFill>
                  <a:srgbClr val="000000"/>
                </a:solidFill>
                <a:effectLst/>
                <a:uLnTx/>
                <a:uFillTx/>
                <a:latin typeface="Times New Roman"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81602" name="Rectangle 2"/>
          <p:cNvSpPr>
            <a:spLocks noGrp="1" noRot="1" noChangeAspect="1" noChangeArrowheads="1" noTextEdit="1"/>
          </p:cNvSpPr>
          <p:nvPr>
            <p:ph type="sldImg"/>
          </p:nvPr>
        </p:nvSpPr>
        <p:spPr>
          <a:xfrm>
            <a:off x="2943225" y="522288"/>
            <a:ext cx="3716338" cy="2787650"/>
          </a:xfrm>
          <a:ln/>
        </p:spPr>
      </p:sp>
      <p:sp>
        <p:nvSpPr>
          <p:cNvPr id="2816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306836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0A2AD1-744E-43D4-92A7-049B1D6E6A4E}" type="slidenum">
              <a:rPr lang="en-US">
                <a:solidFill>
                  <a:prstClr val="black"/>
                </a:solidFill>
              </a:rPr>
              <a:pPr/>
              <a:t>38</a:t>
            </a:fld>
            <a:endParaRPr lang="en-US">
              <a:solidFill>
                <a:prstClr val="black"/>
              </a:solidFill>
            </a:endParaRPr>
          </a:p>
        </p:txBody>
      </p:sp>
      <p:sp>
        <p:nvSpPr>
          <p:cNvPr id="632834" name="Rectangle 2"/>
          <p:cNvSpPr>
            <a:spLocks noGrp="1" noRot="1" noChangeAspect="1" noChangeArrowheads="1" noTextEdit="1"/>
          </p:cNvSpPr>
          <p:nvPr>
            <p:ph type="sldImg"/>
          </p:nvPr>
        </p:nvSpPr>
        <p:spPr>
          <a:xfrm>
            <a:off x="2354263" y="515938"/>
            <a:ext cx="4587875" cy="2581275"/>
          </a:xfrm>
          <a:ln/>
        </p:spPr>
      </p:sp>
      <p:sp>
        <p:nvSpPr>
          <p:cNvPr id="632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776810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A12E9B-6F43-41F9-A02D-B9319A448E13}" type="slidenum">
              <a:rPr lang="en-US">
                <a:solidFill>
                  <a:prstClr val="black"/>
                </a:solidFill>
              </a:rPr>
              <a:pPr/>
              <a:t>39</a:t>
            </a:fld>
            <a:endParaRPr lang="en-US">
              <a:solidFill>
                <a:prstClr val="black"/>
              </a:solidFill>
            </a:endParaRPr>
          </a:p>
        </p:txBody>
      </p:sp>
      <p:sp>
        <p:nvSpPr>
          <p:cNvPr id="634882" name="Rectangle 2"/>
          <p:cNvSpPr>
            <a:spLocks noGrp="1" noRot="1" noChangeAspect="1" noChangeArrowheads="1" noTextEdit="1"/>
          </p:cNvSpPr>
          <p:nvPr>
            <p:ph type="sldImg"/>
          </p:nvPr>
        </p:nvSpPr>
        <p:spPr>
          <a:xfrm>
            <a:off x="2978150" y="515938"/>
            <a:ext cx="3340100" cy="2581275"/>
          </a:xfrm>
          <a:ln/>
        </p:spPr>
      </p:sp>
      <p:sp>
        <p:nvSpPr>
          <p:cNvPr id="6348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38484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8E536E54-634A-2B4B-AB7C-9407BFCAB2BE}"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23925" rtl="0" eaLnBrk="1" fontAlgn="base" latinLnBrk="0" hangingPunct="1">
                <a:lnSpc>
                  <a:spcPct val="100000"/>
                </a:lnSpc>
                <a:spcBef>
                  <a:spcPct val="0"/>
                </a:spcBef>
                <a:spcAft>
                  <a:spcPct val="0"/>
                </a:spcAft>
                <a:buClrTx/>
                <a:buSzTx/>
                <a:buFontTx/>
                <a:buNone/>
                <a:tabLst/>
                <a:defRPr/>
              </a:pPr>
              <a:t>41</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344375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899641C7-900D-C349-AE67-35D494C287B0}"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23925" rtl="0" eaLnBrk="1" fontAlgn="base" latinLnBrk="0" hangingPunct="1">
                <a:lnSpc>
                  <a:spcPct val="100000"/>
                </a:lnSpc>
                <a:spcBef>
                  <a:spcPct val="0"/>
                </a:spcBef>
                <a:spcAft>
                  <a:spcPct val="0"/>
                </a:spcAft>
                <a:buClrTx/>
                <a:buSzTx/>
                <a:buFontTx/>
                <a:buNone/>
                <a:tabLst/>
                <a:defRPr/>
              </a:pPr>
              <a:t>42</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786298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C6751951-10D3-B944-BC31-631E067A61F7}"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23925" rtl="0" eaLnBrk="1" fontAlgn="base" latinLnBrk="0" hangingPunct="1">
                <a:lnSpc>
                  <a:spcPct val="100000"/>
                </a:lnSpc>
                <a:spcBef>
                  <a:spcPct val="0"/>
                </a:spcBef>
                <a:spcAft>
                  <a:spcPct val="0"/>
                </a:spcAft>
                <a:buClrTx/>
                <a:buSzTx/>
                <a:buFontTx/>
                <a:buNone/>
                <a:tabLst/>
                <a:defRPr/>
              </a:pPr>
              <a:t>44</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389472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7FD299A9-650C-9B4A-A1C8-4A8CB852508E}"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23925" rtl="0" eaLnBrk="1" fontAlgn="base" latinLnBrk="0" hangingPunct="1">
                <a:lnSpc>
                  <a:spcPct val="100000"/>
                </a:lnSpc>
                <a:spcBef>
                  <a:spcPct val="0"/>
                </a:spcBef>
                <a:spcAft>
                  <a:spcPct val="0"/>
                </a:spcAft>
                <a:buClrTx/>
                <a:buSzTx/>
                <a:buFontTx/>
                <a:buNone/>
                <a:tabLst/>
                <a:defRPr/>
              </a:pPr>
              <a:t>47</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349831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ea typeface="+mn-ea"/>
                <a:cs typeface="+mn-cs"/>
              </a:rPr>
              <a:t>The ratio of non-synonymous-to-synonymous (</a:t>
            </a:r>
            <a:r>
              <a:rPr lang="en-US" dirty="0" err="1">
                <a:ea typeface="+mn-ea"/>
                <a:cs typeface="+mn-cs"/>
              </a:rPr>
              <a:t>dN</a:t>
            </a:r>
            <a:r>
              <a:rPr lang="en-US" dirty="0">
                <a:ea typeface="+mn-ea"/>
                <a:cs typeface="+mn-cs"/>
              </a:rPr>
              <a:t>/</a:t>
            </a:r>
            <a:r>
              <a:rPr lang="en-US" dirty="0" err="1">
                <a:ea typeface="+mn-ea"/>
                <a:cs typeface="+mn-cs"/>
              </a:rPr>
              <a:t>dS</a:t>
            </a:r>
            <a:r>
              <a:rPr lang="en-US" dirty="0">
                <a:ea typeface="+mn-ea"/>
                <a:cs typeface="+mn-cs"/>
              </a:rPr>
              <a:t>, or ω) codon substitution rates can be used as an indication of the selective pressure acting on a protein-coding gene. If a gene (or gene segment) is under purifying selection, non-synonymous mutations (that is, mutations resulting in a change of the encoded amino acid) will be selected against, resulting in ω &lt; 1. In neutrally evolving proteins, synonymous and non-synonymous mutations will be fixed at approximately the same rate, resulting in ω = 1. Because different regions of a protein-coding gene may be under different selective constraints, codons can be divided into two categories: those with ω &lt; 1 (yellow; the estimated ω is indicated on the bar) and those with ω fixed to 1 (green); the estimated proportion of codons in each category is given on the horizontal axis. </a:t>
            </a:r>
            <a:endParaRPr lang="en-US" dirty="0"/>
          </a:p>
        </p:txBody>
      </p:sp>
      <p:sp>
        <p:nvSpPr>
          <p:cNvPr id="28877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A74EE8DA-81B8-3443-9913-6A5A87434D2E}" type="slidenum">
              <a:rPr kumimoji="0" lang="de-DE"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23925" rtl="0" eaLnBrk="1" fontAlgn="base" latinLnBrk="0" hangingPunct="1">
                <a:lnSpc>
                  <a:spcPct val="100000"/>
                </a:lnSpc>
                <a:spcBef>
                  <a:spcPct val="0"/>
                </a:spcBef>
                <a:spcAft>
                  <a:spcPct val="0"/>
                </a:spcAft>
                <a:buClrTx/>
                <a:buSzTx/>
                <a:buFontTx/>
                <a:buNone/>
                <a:tabLst/>
                <a:defRPr/>
              </a:pPr>
              <a:t>50</a:t>
            </a:fld>
            <a:endParaRPr kumimoji="0" lang="de-DE"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8038347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4AD27C16-7052-3348-8190-02BC9C3E63B1}"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23925" rtl="0" eaLnBrk="1" fontAlgn="base" latinLnBrk="0" hangingPunct="1">
                <a:lnSpc>
                  <a:spcPct val="100000"/>
                </a:lnSpc>
                <a:spcBef>
                  <a:spcPct val="0"/>
                </a:spcBef>
                <a:spcAft>
                  <a:spcPct val="0"/>
                </a:spcAft>
                <a:buClrTx/>
                <a:buSzTx/>
                <a:buFontTx/>
                <a:buNone/>
                <a:tabLst/>
                <a:defRPr/>
              </a:pPr>
              <a:t>52</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84345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D6572B66-CFD7-B440-921D-BF8F01F1B787}"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23925" rtl="0" eaLnBrk="1" fontAlgn="base" latinLnBrk="0" hangingPunct="1">
                <a:lnSpc>
                  <a:spcPct val="100000"/>
                </a:lnSpc>
                <a:spcBef>
                  <a:spcPct val="0"/>
                </a:spcBef>
                <a:spcAft>
                  <a:spcPct val="0"/>
                </a:spcAft>
                <a:buClrTx/>
                <a:buSzTx/>
                <a:buFontTx/>
                <a:buNone/>
                <a:tabLst/>
                <a:defRPr/>
              </a:pPr>
              <a:t>53</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310454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Slide Image Placeholder 1"/>
          <p:cNvSpPr>
            <a:spLocks noGrp="1" noRot="1" noChangeAspect="1"/>
          </p:cNvSpPr>
          <p:nvPr>
            <p:ph type="sldImg"/>
          </p:nvPr>
        </p:nvSpPr>
        <p:spPr>
          <a:ln/>
        </p:spPr>
      </p:sp>
      <p:sp>
        <p:nvSpPr>
          <p:cNvPr id="289794"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
        <p:nvSpPr>
          <p:cNvPr id="2897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CDE12164-98C9-B14E-AFCC-44EE22F81812}" type="slidenum">
              <a:rPr kumimoji="0" lang="de-DE"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23925" rtl="0" eaLnBrk="1" fontAlgn="base" latinLnBrk="0" hangingPunct="1">
                <a:lnSpc>
                  <a:spcPct val="100000"/>
                </a:lnSpc>
                <a:spcBef>
                  <a:spcPct val="0"/>
                </a:spcBef>
                <a:spcAft>
                  <a:spcPct val="0"/>
                </a:spcAft>
                <a:buClrTx/>
                <a:buSzTx/>
                <a:buFontTx/>
                <a:buNone/>
                <a:tabLst/>
                <a:defRPr/>
              </a:pPr>
              <a:t>60</a:t>
            </a:fld>
            <a:endParaRPr kumimoji="0" lang="de-DE"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658709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3B9BAC-16AB-F344-8D75-57CA24922C30}" type="slidenum">
              <a:rPr kumimoji="0" lang="en-US" sz="1200" b="1" i="0" u="none" strike="noStrike" kern="1200" cap="none" spc="0" normalizeH="0" baseline="0" noProof="0">
                <a:ln>
                  <a:noFill/>
                </a:ln>
                <a:solidFill>
                  <a:srgbClr val="000000"/>
                </a:solidFill>
                <a:effectLst/>
                <a:uLnTx/>
                <a:uFillTx/>
                <a:latin typeface="Times New Roman"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82626" name="Rectangle 2"/>
          <p:cNvSpPr>
            <a:spLocks noGrp="1" noRot="1" noChangeAspect="1" noChangeArrowheads="1" noTextEdit="1"/>
          </p:cNvSpPr>
          <p:nvPr>
            <p:ph type="sldImg"/>
          </p:nvPr>
        </p:nvSpPr>
        <p:spPr>
          <a:xfrm>
            <a:off x="2943225" y="522288"/>
            <a:ext cx="3716338" cy="2787650"/>
          </a:xfrm>
          <a:ln/>
        </p:spPr>
      </p:sp>
      <p:sp>
        <p:nvSpPr>
          <p:cNvPr id="2826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23832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dirty="0">
                <a:latin typeface="Arial" charset="0"/>
                <a:cs typeface="msgothic" charset="0"/>
              </a:rPr>
              <a:t>Geographic origin of the three populations studied. (</a:t>
            </a:r>
            <a:r>
              <a:rPr lang="en-GB" i="1" dirty="0">
                <a:latin typeface="Arial" charset="0"/>
                <a:cs typeface="msgothic" charset="0"/>
              </a:rPr>
              <a:t>A</a:t>
            </a:r>
            <a:r>
              <a:rPr lang="en-GB" dirty="0">
                <a:latin typeface="Arial" charset="0"/>
                <a:cs typeface="msgothic" charset="0"/>
              </a:rPr>
              <a:t>) European/Romanians and </a:t>
            </a:r>
            <a:r>
              <a:rPr lang="en-GB" dirty="0" err="1">
                <a:latin typeface="Arial" charset="0"/>
                <a:cs typeface="msgothic" charset="0"/>
              </a:rPr>
              <a:t>Rroma</a:t>
            </a:r>
            <a:r>
              <a:rPr lang="en-GB" dirty="0">
                <a:latin typeface="Arial" charset="0"/>
                <a:cs typeface="msgothic" charset="0"/>
              </a:rPr>
              <a:t>/Gipsy share the same location, even if the origin of the latter is in North India. (</a:t>
            </a:r>
            <a:r>
              <a:rPr lang="en-GB" i="1" dirty="0">
                <a:latin typeface="Arial" charset="0"/>
                <a:cs typeface="msgothic" charset="0"/>
              </a:rPr>
              <a:t>B</a:t>
            </a:r>
            <a:r>
              <a:rPr lang="en-GB" dirty="0">
                <a:latin typeface="Arial" charset="0"/>
                <a:cs typeface="msgothic" charset="0"/>
              </a:rPr>
              <a:t>) Plot of the populations under analysis according to the coordinates to the two main eigenvectors of </a:t>
            </a:r>
            <a:r>
              <a:rPr lang="en-GB" dirty="0" err="1">
                <a:latin typeface="Arial" charset="0"/>
                <a:cs typeface="msgothic" charset="0"/>
              </a:rPr>
              <a:t>smartpca</a:t>
            </a:r>
            <a:r>
              <a:rPr lang="en-GB" dirty="0">
                <a:latin typeface="Arial" charset="0"/>
                <a:cs typeface="msgothic" charset="0"/>
              </a:rPr>
              <a:t> (</a:t>
            </a:r>
            <a:r>
              <a:rPr lang="en-GB" dirty="0" err="1">
                <a:latin typeface="Arial" charset="0"/>
                <a:cs typeface="msgothic" charset="0"/>
              </a:rPr>
              <a:t>Eigensoft</a:t>
            </a:r>
            <a:r>
              <a:rPr lang="en-GB" dirty="0">
                <a:latin typeface="Arial" charset="0"/>
                <a:cs typeface="msgothic" charset="0"/>
              </a:rPr>
              <a:t>) analysis, in which each dot represents an individual. Individuals within the circles and the same </a:t>
            </a:r>
            <a:r>
              <a:rPr lang="en-GB" dirty="0" err="1">
                <a:latin typeface="Arial" charset="0"/>
                <a:cs typeface="msgothic" charset="0"/>
              </a:rPr>
              <a:t>color</a:t>
            </a:r>
            <a:r>
              <a:rPr lang="en-GB" dirty="0">
                <a:latin typeface="Arial" charset="0"/>
                <a:cs typeface="msgothic" charset="0"/>
              </a:rPr>
              <a:t> have been considered for the study; those of different </a:t>
            </a:r>
            <a:r>
              <a:rPr lang="en-GB" dirty="0" err="1">
                <a:latin typeface="Arial" charset="0"/>
                <a:cs typeface="msgothic" charset="0"/>
              </a:rPr>
              <a:t>colors</a:t>
            </a:r>
            <a:r>
              <a:rPr lang="en-GB" dirty="0">
                <a:latin typeface="Arial" charset="0"/>
                <a:cs typeface="msgothic" charset="0"/>
              </a:rPr>
              <a:t> represent false population allocation and those intermediate represent admixed individuals. ROM, </a:t>
            </a:r>
            <a:r>
              <a:rPr lang="en-GB" dirty="0" err="1">
                <a:latin typeface="Arial" charset="0"/>
                <a:cs typeface="msgothic" charset="0"/>
              </a:rPr>
              <a:t>nongypsy</a:t>
            </a:r>
            <a:r>
              <a:rPr lang="en-GB" dirty="0">
                <a:latin typeface="Arial" charset="0"/>
                <a:cs typeface="msgothic" charset="0"/>
              </a:rPr>
              <a:t> Romanians; INDI, individuals from North India; GYP, </a:t>
            </a:r>
            <a:r>
              <a:rPr lang="en-GB" dirty="0" err="1">
                <a:latin typeface="Arial" charset="0"/>
                <a:cs typeface="msgothic" charset="0"/>
              </a:rPr>
              <a:t>Rroma</a:t>
            </a:r>
            <a:r>
              <a:rPr lang="en-GB" dirty="0">
                <a:latin typeface="Arial" charset="0"/>
                <a:cs typeface="msgothic" charset="0"/>
              </a:rPr>
              <a:t>/Gypsies living in Romania.</a:t>
            </a:r>
          </a:p>
        </p:txBody>
      </p:sp>
    </p:spTree>
    <p:extLst>
      <p:ext uri="{BB962C8B-B14F-4D97-AF65-F5344CB8AC3E}">
        <p14:creationId xmlns:p14="http://schemas.microsoft.com/office/powerpoint/2010/main" val="4844886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Manhattan plot of results of selection tests in Rroma, Romanians, and Indians using TreeSelect statistic (</a:t>
            </a:r>
            <a:r>
              <a:rPr lang="en-GB" i="1">
                <a:latin typeface="Arial" charset="0"/>
                <a:cs typeface="msgothic" charset="0"/>
              </a:rPr>
              <a:t>A</a:t>
            </a:r>
            <a:r>
              <a:rPr lang="en-GB">
                <a:latin typeface="Arial" charset="0"/>
                <a:cs typeface="msgothic" charset="0"/>
              </a:rPr>
              <a:t>) and XP-CLR statistic (</a:t>
            </a:r>
            <a:r>
              <a:rPr lang="en-GB" i="1">
                <a:latin typeface="Arial" charset="0"/>
                <a:cs typeface="msgothic" charset="0"/>
              </a:rPr>
              <a:t>B</a:t>
            </a:r>
            <a:r>
              <a:rPr lang="en-GB">
                <a:latin typeface="Arial" charset="0"/>
                <a:cs typeface="msgothic" charset="0"/>
              </a:rPr>
              <a:t>). Chromosomes ordered from chromosome 1 to chromosome 22.</a:t>
            </a:r>
          </a:p>
        </p:txBody>
      </p:sp>
    </p:spTree>
    <p:extLst>
      <p:ext uri="{BB962C8B-B14F-4D97-AF65-F5344CB8AC3E}">
        <p14:creationId xmlns:p14="http://schemas.microsoft.com/office/powerpoint/2010/main" val="15837076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p:spPr>
        <p:txBody>
          <a:bodyPr wrap="none" lIns="82058" tIns="41029" rIns="82058" bIns="41029" anchor="ctr"/>
          <a:lstStyle>
            <a:lvl1pPr defTabSz="409575" eaLnBrk="0" hangingPunct="0">
              <a:defRPr sz="2400">
                <a:solidFill>
                  <a:schemeClr val="tx1"/>
                </a:solidFill>
                <a:latin typeface="Arial" charset="0"/>
                <a:ea typeface="ＭＳ Ｐゴシック" charset="0"/>
                <a:cs typeface="ＭＳ Ｐゴシック" charset="0"/>
              </a:defRPr>
            </a:lvl1pPr>
            <a:lvl2pPr marL="742950" indent="-285750" defTabSz="409575" eaLnBrk="0" hangingPunct="0">
              <a:defRPr sz="2400">
                <a:solidFill>
                  <a:schemeClr val="tx1"/>
                </a:solidFill>
                <a:latin typeface="Arial" charset="0"/>
                <a:ea typeface="ＭＳ Ｐゴシック" charset="0"/>
              </a:defRPr>
            </a:lvl2pPr>
            <a:lvl3pPr marL="1143000" indent="-228600" defTabSz="409575" eaLnBrk="0" hangingPunct="0">
              <a:defRPr sz="2400">
                <a:solidFill>
                  <a:schemeClr val="tx1"/>
                </a:solidFill>
                <a:latin typeface="Arial" charset="0"/>
                <a:ea typeface="ＭＳ Ｐゴシック" charset="0"/>
              </a:defRPr>
            </a:lvl3pPr>
            <a:lvl4pPr marL="1600200" indent="-228600" defTabSz="409575" eaLnBrk="0" hangingPunct="0">
              <a:defRPr sz="2400">
                <a:solidFill>
                  <a:schemeClr val="tx1"/>
                </a:solidFill>
                <a:latin typeface="Arial" charset="0"/>
                <a:ea typeface="ＭＳ Ｐゴシック" charset="0"/>
              </a:defRPr>
            </a:lvl4pPr>
            <a:lvl5pPr marL="2057400" indent="-228600" defTabSz="409575" eaLnBrk="0" hangingPunct="0">
              <a:defRPr sz="2400">
                <a:solidFill>
                  <a:schemeClr val="tx1"/>
                </a:solidFill>
                <a:latin typeface="Arial" charset="0"/>
                <a:ea typeface="ＭＳ Ｐゴシック" charset="0"/>
              </a:defRPr>
            </a:lvl5pPr>
            <a:lvl6pPr marL="2514600" indent="-228600" defTabSz="4095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095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095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09575"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09575" rtl="0" eaLnBrk="1" fontAlgn="base" latinLnBrk="0" hangingPunct="0">
              <a:lnSpc>
                <a:spcPct val="93000"/>
              </a:lnSpc>
              <a:spcBef>
                <a:spcPct val="0"/>
              </a:spcBef>
              <a:spcAft>
                <a:spcPct val="0"/>
              </a:spcAft>
              <a:buClr>
                <a:srgbClr val="000000"/>
              </a:buClr>
              <a:buSzPct val="45000"/>
              <a:buFontTx/>
              <a:buNone/>
              <a:tabLst/>
              <a:defRPr/>
            </a:pPr>
            <a:endParaRPr kumimoji="0" lang="zh-CN" altLang="en-US" sz="2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6803" name="Text Box 2"/>
          <p:cNvSpPr>
            <a:spLocks noGrp="1" noChangeArrowheads="1"/>
          </p:cNvSpPr>
          <p:nvPr>
            <p:ph type="body"/>
          </p:nvPr>
        </p:nvSpPr>
        <p:spPr bwMode="auto">
          <a:xfrm>
            <a:off x="1046163" y="4352925"/>
            <a:ext cx="4770437" cy="347821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marL="85725" indent="-85725" eaLnBrk="1" hangingPunct="1">
              <a:lnSpc>
                <a:spcPct val="93000"/>
              </a:lnSpc>
              <a:spcBef>
                <a:spcPct val="0"/>
              </a:spcBef>
              <a:buSzPct val="45000"/>
              <a:buFont typeface="Wingdings" charset="0"/>
              <a:buNone/>
              <a:tabLst>
                <a:tab pos="723900" algn="l"/>
                <a:tab pos="1447800" algn="l"/>
                <a:tab pos="2171700" algn="l"/>
                <a:tab pos="2895600" algn="l"/>
                <a:tab pos="3619500" algn="l"/>
                <a:tab pos="4343400" algn="l"/>
                <a:tab pos="5067300" algn="l"/>
              </a:tabLst>
            </a:pPr>
            <a:r>
              <a:rPr lang="en-GB" altLang="zh-CN">
                <a:solidFill>
                  <a:srgbClr val="000000"/>
                </a:solidFill>
                <a:latin typeface="Arial" charset="0"/>
              </a:rPr>
              <a:t>Four possible scenarios of genetic mixture involving Neandertals. Scenario 1 represents gene flow into Neandertal from other archaic hominins, here collectively referred to as Homo erectus. This would manifest itself as segments of the Neandertal genome with unexpectedly high divergence from present-day humans. Scenario 2 represents gene flow between late Neandertals and early modern humans in Europe and/or western Asia. We see no evidence of this because Neandertals are equally distantly related to all non-Africans. However, such gene flow may have taken place without leaving traces in the present-day gene pool. Scenario 3 represents gene flow between Neandertals and the ancestors of all non-Africans. This is the most parsimonious explanation of our observation. Although we detect gene flow only from Neandertals into modern humans, gene flow in the reverse direction may also have occurred. Scenario 4 represents old substructure in Africa that persisted from the origin of Neandertals until the ancestors of non-Africans left Africa. This scenario is also compatible with the current data.</a:t>
            </a:r>
          </a:p>
        </p:txBody>
      </p:sp>
    </p:spTree>
    <p:extLst>
      <p:ext uri="{BB962C8B-B14F-4D97-AF65-F5344CB8AC3E}">
        <p14:creationId xmlns:p14="http://schemas.microsoft.com/office/powerpoint/2010/main" val="13957230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1" fontAlgn="base" latinLnBrk="0" hangingPunct="1">
              <a:lnSpc>
                <a:spcPct val="100000"/>
              </a:lnSpc>
              <a:spcBef>
                <a:spcPct val="0"/>
              </a:spcBef>
              <a:spcAft>
                <a:spcPct val="0"/>
              </a:spcAft>
              <a:buClrTx/>
              <a:buSzTx/>
              <a:buFontTx/>
              <a:buNone/>
              <a:tabLst/>
              <a:defRPr/>
            </a:pPr>
            <a:fld id="{3D1A68D0-AB71-FD4B-A430-DEA9F7948DF9}"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23925"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1189892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a:ln/>
        </p:spPr>
      </p:sp>
      <p:sp>
        <p:nvSpPr>
          <p:cNvPr id="901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Goldschmitdt,R. (1940). </a:t>
            </a:r>
            <a:r>
              <a:rPr lang="en-US" i="1">
                <a:latin typeface="Times New Roman" charset="0"/>
                <a:ea typeface="ＭＳ Ｐゴシック" charset="0"/>
                <a:cs typeface="ＭＳ Ｐゴシック" charset="0"/>
              </a:rPr>
              <a:t>The Material Basis of Evolution</a:t>
            </a:r>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Mayr, Ernst (1942). </a:t>
            </a:r>
            <a:r>
              <a:rPr lang="en-US" i="1">
                <a:latin typeface="Times New Roman" charset="0"/>
                <a:ea typeface="ＭＳ Ｐゴシック" charset="0"/>
                <a:cs typeface="ＭＳ Ｐゴシック" charset="0"/>
              </a:rPr>
              <a:t>Systematics and the origin of species, from the viewpoint of a zoologist</a:t>
            </a:r>
            <a:endParaRPr lang="en-US">
              <a:latin typeface="Times New Roman" charset="0"/>
              <a:ea typeface="ＭＳ Ｐゴシック" charset="0"/>
              <a:cs typeface="ＭＳ Ｐゴシック" charset="0"/>
            </a:endParaRPr>
          </a:p>
        </p:txBody>
      </p:sp>
      <p:sp>
        <p:nvSpPr>
          <p:cNvPr id="901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77064FF7-EB8C-0F42-B68A-C62C70024445}"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23925" rtl="0" eaLnBrk="1" fontAlgn="base" latinLnBrk="0" hangingPunct="1">
                <a:lnSpc>
                  <a:spcPct val="100000"/>
                </a:lnSpc>
                <a:spcBef>
                  <a:spcPct val="0"/>
                </a:spcBef>
                <a:spcAft>
                  <a:spcPct val="0"/>
                </a:spcAft>
                <a:buClrTx/>
                <a:buSzTx/>
                <a:buFontTx/>
                <a:buNone/>
                <a:tabLst/>
                <a:defRPr/>
              </a:pPr>
              <a:t>79</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1165600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640B3C2F-A5CB-804C-9567-3E3BB71F610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23925"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8028446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BBD8FC9A-F53D-FA49-B851-6E5E53A31B44}"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23925" rtl="0" eaLnBrk="1" fontAlgn="base" latinLnBrk="0" hangingPunct="1">
                <a:lnSpc>
                  <a:spcPct val="100000"/>
                </a:lnSpc>
                <a:spcBef>
                  <a:spcPct val="0"/>
                </a:spcBef>
                <a:spcAft>
                  <a:spcPct val="0"/>
                </a:spcAft>
                <a:buClrTx/>
                <a:buSzTx/>
                <a:buFontTx/>
                <a:buNone/>
                <a:tabLst/>
                <a:defRPr/>
              </a:pPr>
              <a:t>90</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1275495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B769FD5E-86BE-B347-8618-D1332E2118A7}"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23925" rtl="0" eaLnBrk="1" fontAlgn="base" latinLnBrk="0" hangingPunct="1">
                <a:lnSpc>
                  <a:spcPct val="100000"/>
                </a:lnSpc>
                <a:spcBef>
                  <a:spcPct val="0"/>
                </a:spcBef>
                <a:spcAft>
                  <a:spcPct val="0"/>
                </a:spcAft>
                <a:buClrTx/>
                <a:buSzTx/>
                <a:buFontTx/>
                <a:buNone/>
                <a:tabLst/>
                <a:defRPr/>
              </a:pPr>
              <a:t>91</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26964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105890-181F-734D-BD87-10ECC0D8C4BA}" type="slidenum">
              <a:rPr kumimoji="0" lang="en-US" sz="1200" b="1" i="0" u="none" strike="noStrike" kern="1200" cap="none" spc="0" normalizeH="0" baseline="0" noProof="0">
                <a:ln>
                  <a:noFill/>
                </a:ln>
                <a:solidFill>
                  <a:srgbClr val="000000"/>
                </a:solidFill>
                <a:effectLst/>
                <a:uLnTx/>
                <a:uFillTx/>
                <a:latin typeface="Times New Roman"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83650" name="Rectangle 2"/>
          <p:cNvSpPr>
            <a:spLocks noGrp="1" noRot="1" noChangeAspect="1" noChangeArrowheads="1" noTextEdit="1"/>
          </p:cNvSpPr>
          <p:nvPr>
            <p:ph type="sldImg"/>
          </p:nvPr>
        </p:nvSpPr>
        <p:spPr>
          <a:xfrm>
            <a:off x="2943225" y="522288"/>
            <a:ext cx="3716338" cy="2787650"/>
          </a:xfrm>
          <a:ln/>
        </p:spPr>
      </p:sp>
      <p:sp>
        <p:nvSpPr>
          <p:cNvPr id="2836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69515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C4E53A-01D1-6B43-8FD4-AEA2B281CCDD}" type="slidenum">
              <a:rPr kumimoji="0" lang="en-US" sz="1200" b="1" i="0" u="none" strike="noStrike" kern="1200" cap="none" spc="0" normalizeH="0" baseline="0" noProof="0">
                <a:ln>
                  <a:noFill/>
                </a:ln>
                <a:solidFill>
                  <a:srgbClr val="000000"/>
                </a:solidFill>
                <a:effectLst/>
                <a:uLnTx/>
                <a:uFillTx/>
                <a:latin typeface="Times New Roman"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84674" name="Rectangle 2"/>
          <p:cNvSpPr>
            <a:spLocks noGrp="1" noRot="1" noChangeAspect="1" noChangeArrowheads="1" noTextEdit="1"/>
          </p:cNvSpPr>
          <p:nvPr>
            <p:ph type="sldImg"/>
          </p:nvPr>
        </p:nvSpPr>
        <p:spPr>
          <a:xfrm>
            <a:off x="2943225" y="522288"/>
            <a:ext cx="3716338" cy="2787650"/>
          </a:xfrm>
          <a:ln/>
        </p:spPr>
      </p:sp>
      <p:sp>
        <p:nvSpPr>
          <p:cNvPr id="2846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75428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97D26C-7EF6-A840-AEB3-C195F0B01731}"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6674" name="Rectangle 2"/>
          <p:cNvSpPr>
            <a:spLocks noGrp="1" noRot="1" noChangeAspect="1" noChangeArrowheads="1" noTextEdit="1"/>
          </p:cNvSpPr>
          <p:nvPr>
            <p:ph type="sldImg"/>
          </p:nvPr>
        </p:nvSpPr>
        <p:spPr>
          <a:xfrm>
            <a:off x="1549084" y="521970"/>
            <a:ext cx="6503035" cy="2787650"/>
          </a:xfrm>
          <a:ln/>
        </p:spPr>
      </p:sp>
      <p:sp>
        <p:nvSpPr>
          <p:cNvPr id="156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9055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225CE28-F5EA-0D44-B64C-271C7445B83F}" type="slidenum">
              <a:rPr kumimoji="0" lang="en-US" sz="1200" b="1" i="0" u="none" strike="noStrike" kern="1200" cap="none" spc="0" normalizeH="0" baseline="0" noProof="0">
                <a:ln>
                  <a:noFill/>
                </a:ln>
                <a:solidFill>
                  <a:srgbClr val="000000"/>
                </a:solidFill>
                <a:effectLst/>
                <a:uLnTx/>
                <a:uFillTx/>
                <a:latin typeface="Times New Roman"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85698" name="Rectangle 2"/>
          <p:cNvSpPr>
            <a:spLocks noGrp="1" noRot="1" noChangeAspect="1" noChangeArrowheads="1" noTextEdit="1"/>
          </p:cNvSpPr>
          <p:nvPr>
            <p:ph type="sldImg"/>
          </p:nvPr>
        </p:nvSpPr>
        <p:spPr>
          <a:xfrm>
            <a:off x="2324100" y="522288"/>
            <a:ext cx="4954588" cy="2787650"/>
          </a:xfrm>
          <a:ln/>
        </p:spPr>
      </p:sp>
      <p:sp>
        <p:nvSpPr>
          <p:cNvPr id="285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78697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1E0CA629-7ED4-D441-B96F-FF2FECBB1858}"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23925" rtl="0" eaLnBrk="1" fontAlgn="base" latinLnBrk="0" hangingPunct="1">
                <a:lnSpc>
                  <a:spcPct val="100000"/>
                </a:lnSpc>
                <a:spcBef>
                  <a:spcPct val="0"/>
                </a:spcBef>
                <a:spcAft>
                  <a:spcPct val="0"/>
                </a:spcAft>
                <a:buClrTx/>
                <a:buSzTx/>
                <a:buFontTx/>
                <a:buNone/>
                <a:tabLst/>
                <a:defRPr/>
              </a:pPr>
              <a:t>24</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11954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93946B30-2C95-454A-A1B3-2796883DF575}"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23925" rtl="0" eaLnBrk="1" fontAlgn="base" latinLnBrk="0" hangingPunct="1">
                <a:lnSpc>
                  <a:spcPct val="100000"/>
                </a:lnSpc>
                <a:spcBef>
                  <a:spcPct val="0"/>
                </a:spcBef>
                <a:spcAft>
                  <a:spcPct val="0"/>
                </a:spcAft>
                <a:buClrTx/>
                <a:buSzTx/>
                <a:buFontTx/>
                <a:buNone/>
                <a:tabLst/>
                <a:defRPr/>
              </a:pPr>
              <a:t>25</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84247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360B3-C6AF-0D4E-9AEF-777817270C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D8D702-00B4-4B4B-8D39-2AE1FAFCDC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BAA15F-5980-5640-BAD0-7EE71C05734B}"/>
              </a:ext>
            </a:extLst>
          </p:cNvPr>
          <p:cNvSpPr>
            <a:spLocks noGrp="1"/>
          </p:cNvSpPr>
          <p:nvPr>
            <p:ph type="dt" sz="half" idx="10"/>
          </p:nvPr>
        </p:nvSpPr>
        <p:spPr/>
        <p:txBody>
          <a:bodyPr/>
          <a:lstStyle/>
          <a:p>
            <a:fld id="{BF9A6F78-51BF-EC41-98F5-0E13030B1F67}" type="datetimeFigureOut">
              <a:rPr lang="en-US" smtClean="0"/>
              <a:t>3/26/18</a:t>
            </a:fld>
            <a:endParaRPr lang="en-US"/>
          </a:p>
        </p:txBody>
      </p:sp>
      <p:sp>
        <p:nvSpPr>
          <p:cNvPr id="5" name="Footer Placeholder 4">
            <a:extLst>
              <a:ext uri="{FF2B5EF4-FFF2-40B4-BE49-F238E27FC236}">
                <a16:creationId xmlns:a16="http://schemas.microsoft.com/office/drawing/2014/main" id="{6C2C3247-2411-A242-993C-D1D435AF24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675696-568C-4E4F-AA06-DAD4DF487BA2}"/>
              </a:ext>
            </a:extLst>
          </p:cNvPr>
          <p:cNvSpPr>
            <a:spLocks noGrp="1"/>
          </p:cNvSpPr>
          <p:nvPr>
            <p:ph type="sldNum" sz="quarter" idx="12"/>
          </p:nvPr>
        </p:nvSpPr>
        <p:spPr/>
        <p:txBody>
          <a:bodyPr/>
          <a:lstStyle/>
          <a:p>
            <a:fld id="{3DDDAF8E-31AC-B64B-80EC-E2F518BEEDD4}" type="slidenum">
              <a:rPr lang="en-US" smtClean="0"/>
              <a:t>‹#›</a:t>
            </a:fld>
            <a:endParaRPr lang="en-US"/>
          </a:p>
        </p:txBody>
      </p:sp>
    </p:spTree>
    <p:extLst>
      <p:ext uri="{BB962C8B-B14F-4D97-AF65-F5344CB8AC3E}">
        <p14:creationId xmlns:p14="http://schemas.microsoft.com/office/powerpoint/2010/main" val="1613338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C31E1-C8BD-B24F-89FE-E910D5F70E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603323-E5D8-F041-91D9-83901CAB087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94FC27-15D9-1040-B2B9-9A7A84F840BE}"/>
              </a:ext>
            </a:extLst>
          </p:cNvPr>
          <p:cNvSpPr>
            <a:spLocks noGrp="1"/>
          </p:cNvSpPr>
          <p:nvPr>
            <p:ph type="dt" sz="half" idx="10"/>
          </p:nvPr>
        </p:nvSpPr>
        <p:spPr/>
        <p:txBody>
          <a:bodyPr/>
          <a:lstStyle/>
          <a:p>
            <a:fld id="{BF9A6F78-51BF-EC41-98F5-0E13030B1F67}" type="datetimeFigureOut">
              <a:rPr lang="en-US" smtClean="0"/>
              <a:t>3/26/18</a:t>
            </a:fld>
            <a:endParaRPr lang="en-US"/>
          </a:p>
        </p:txBody>
      </p:sp>
      <p:sp>
        <p:nvSpPr>
          <p:cNvPr id="5" name="Footer Placeholder 4">
            <a:extLst>
              <a:ext uri="{FF2B5EF4-FFF2-40B4-BE49-F238E27FC236}">
                <a16:creationId xmlns:a16="http://schemas.microsoft.com/office/drawing/2014/main" id="{73F1BABB-9BED-BF44-90DF-52B7F1E947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7C71B3-62AD-FD43-BBC2-50ED8FE91107}"/>
              </a:ext>
            </a:extLst>
          </p:cNvPr>
          <p:cNvSpPr>
            <a:spLocks noGrp="1"/>
          </p:cNvSpPr>
          <p:nvPr>
            <p:ph type="sldNum" sz="quarter" idx="12"/>
          </p:nvPr>
        </p:nvSpPr>
        <p:spPr/>
        <p:txBody>
          <a:bodyPr/>
          <a:lstStyle/>
          <a:p>
            <a:fld id="{3DDDAF8E-31AC-B64B-80EC-E2F518BEEDD4}" type="slidenum">
              <a:rPr lang="en-US" smtClean="0"/>
              <a:t>‹#›</a:t>
            </a:fld>
            <a:endParaRPr lang="en-US"/>
          </a:p>
        </p:txBody>
      </p:sp>
    </p:spTree>
    <p:extLst>
      <p:ext uri="{BB962C8B-B14F-4D97-AF65-F5344CB8AC3E}">
        <p14:creationId xmlns:p14="http://schemas.microsoft.com/office/powerpoint/2010/main" val="2746381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86AC9-BFBB-7345-8146-3D9922D655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07BE80-D165-A34B-9E46-DF1B0212487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DE441-531F-5D41-8EBE-1658BC2A45B5}"/>
              </a:ext>
            </a:extLst>
          </p:cNvPr>
          <p:cNvSpPr>
            <a:spLocks noGrp="1"/>
          </p:cNvSpPr>
          <p:nvPr>
            <p:ph type="dt" sz="half" idx="10"/>
          </p:nvPr>
        </p:nvSpPr>
        <p:spPr/>
        <p:txBody>
          <a:bodyPr/>
          <a:lstStyle/>
          <a:p>
            <a:fld id="{BF9A6F78-51BF-EC41-98F5-0E13030B1F67}" type="datetimeFigureOut">
              <a:rPr lang="en-US" smtClean="0"/>
              <a:t>3/26/18</a:t>
            </a:fld>
            <a:endParaRPr lang="en-US"/>
          </a:p>
        </p:txBody>
      </p:sp>
      <p:sp>
        <p:nvSpPr>
          <p:cNvPr id="5" name="Footer Placeholder 4">
            <a:extLst>
              <a:ext uri="{FF2B5EF4-FFF2-40B4-BE49-F238E27FC236}">
                <a16:creationId xmlns:a16="http://schemas.microsoft.com/office/drawing/2014/main" id="{E29C65B3-E704-4B46-A37A-3CAE0944B9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C2DC6-A048-F748-AFAE-DFF47FDD59D9}"/>
              </a:ext>
            </a:extLst>
          </p:cNvPr>
          <p:cNvSpPr>
            <a:spLocks noGrp="1"/>
          </p:cNvSpPr>
          <p:nvPr>
            <p:ph type="sldNum" sz="quarter" idx="12"/>
          </p:nvPr>
        </p:nvSpPr>
        <p:spPr/>
        <p:txBody>
          <a:bodyPr/>
          <a:lstStyle/>
          <a:p>
            <a:fld id="{3DDDAF8E-31AC-B64B-80EC-E2F518BEEDD4}" type="slidenum">
              <a:rPr lang="en-US" smtClean="0"/>
              <a:t>‹#›</a:t>
            </a:fld>
            <a:endParaRPr lang="en-US"/>
          </a:p>
        </p:txBody>
      </p:sp>
    </p:spTree>
    <p:extLst>
      <p:ext uri="{BB962C8B-B14F-4D97-AF65-F5344CB8AC3E}">
        <p14:creationId xmlns:p14="http://schemas.microsoft.com/office/powerpoint/2010/main" val="2721925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6CC16251-83ED-A54D-9725-617E0EBDBE2A}" type="slidenum">
              <a:rPr lang="en-US"/>
              <a:pPr>
                <a:defRPr/>
              </a:pPr>
              <a:t>‹#›</a:t>
            </a:fld>
            <a:endParaRPr lang="en-US"/>
          </a:p>
        </p:txBody>
      </p:sp>
    </p:spTree>
    <p:extLst>
      <p:ext uri="{BB962C8B-B14F-4D97-AF65-F5344CB8AC3E}">
        <p14:creationId xmlns:p14="http://schemas.microsoft.com/office/powerpoint/2010/main" val="2467796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B033A537-C9E5-FA49-8AD4-92830E0B2E54}" type="slidenum">
              <a:rPr lang="en-US"/>
              <a:pPr>
                <a:defRPr/>
              </a:pPr>
              <a:t>‹#›</a:t>
            </a:fld>
            <a:endParaRPr lang="en-US"/>
          </a:p>
        </p:txBody>
      </p:sp>
    </p:spTree>
    <p:extLst>
      <p:ext uri="{BB962C8B-B14F-4D97-AF65-F5344CB8AC3E}">
        <p14:creationId xmlns:p14="http://schemas.microsoft.com/office/powerpoint/2010/main" val="8067692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2AF87C75-B041-6941-B136-CA0859F68262}" type="slidenum">
              <a:rPr lang="en-US"/>
              <a:pPr>
                <a:defRPr/>
              </a:pPr>
              <a:t>‹#›</a:t>
            </a:fld>
            <a:endParaRPr lang="en-US"/>
          </a:p>
        </p:txBody>
      </p:sp>
    </p:spTree>
    <p:extLst>
      <p:ext uri="{BB962C8B-B14F-4D97-AF65-F5344CB8AC3E}">
        <p14:creationId xmlns:p14="http://schemas.microsoft.com/office/powerpoint/2010/main" val="2438912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charset="0"/>
                <a:cs typeface="ＭＳ Ｐゴシック" charset="0"/>
              </a:defRPr>
            </a:lvl1pPr>
          </a:lstStyle>
          <a:p>
            <a:pPr>
              <a:defRPr/>
            </a:pPr>
            <a:fld id="{6702DB3F-2744-A745-98B5-B366A98E2D95}" type="slidenum">
              <a:rPr lang="en-US"/>
              <a:pPr>
                <a:defRPr/>
              </a:pPr>
              <a:t>‹#›</a:t>
            </a:fld>
            <a:endParaRPr lang="en-US"/>
          </a:p>
        </p:txBody>
      </p:sp>
    </p:spTree>
    <p:extLst>
      <p:ext uri="{BB962C8B-B14F-4D97-AF65-F5344CB8AC3E}">
        <p14:creationId xmlns:p14="http://schemas.microsoft.com/office/powerpoint/2010/main" val="3545980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atin typeface="Arial" charset="0"/>
                <a:cs typeface="ＭＳ Ｐゴシック" charset="0"/>
              </a:defRPr>
            </a:lvl1pPr>
          </a:lstStyle>
          <a:p>
            <a:pPr>
              <a:defRPr/>
            </a:pPr>
            <a:fld id="{2B880A42-0E7C-314D-9664-E6F11E97B40D}" type="slidenum">
              <a:rPr lang="en-US"/>
              <a:pPr>
                <a:defRPr/>
              </a:pPr>
              <a:t>‹#›</a:t>
            </a:fld>
            <a:endParaRPr lang="en-US"/>
          </a:p>
        </p:txBody>
      </p:sp>
    </p:spTree>
    <p:extLst>
      <p:ext uri="{BB962C8B-B14F-4D97-AF65-F5344CB8AC3E}">
        <p14:creationId xmlns:p14="http://schemas.microsoft.com/office/powerpoint/2010/main" val="20559451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Arial" charset="0"/>
                <a:cs typeface="ＭＳ Ｐゴシック" charset="0"/>
              </a:defRPr>
            </a:lvl1pPr>
          </a:lstStyle>
          <a:p>
            <a:pPr>
              <a:defRPr/>
            </a:pPr>
            <a:fld id="{9CD7EF8D-D973-D44F-A2B9-CABE0FDF3CC2}" type="slidenum">
              <a:rPr lang="en-US"/>
              <a:pPr>
                <a:defRPr/>
              </a:pPr>
              <a:t>‹#›</a:t>
            </a:fld>
            <a:endParaRPr lang="en-US"/>
          </a:p>
        </p:txBody>
      </p:sp>
    </p:spTree>
    <p:extLst>
      <p:ext uri="{BB962C8B-B14F-4D97-AF65-F5344CB8AC3E}">
        <p14:creationId xmlns:p14="http://schemas.microsoft.com/office/powerpoint/2010/main" val="29328650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atin typeface="Arial" charset="0"/>
                <a:cs typeface="ＭＳ Ｐゴシック" charset="0"/>
              </a:defRPr>
            </a:lvl1pPr>
          </a:lstStyle>
          <a:p>
            <a:pPr>
              <a:defRPr/>
            </a:pPr>
            <a:fld id="{87BB1AAE-FA2C-4A44-AF2C-28FDA25D5E64}" type="slidenum">
              <a:rPr lang="en-US"/>
              <a:pPr>
                <a:defRPr/>
              </a:pPr>
              <a:t>‹#›</a:t>
            </a:fld>
            <a:endParaRPr lang="en-US"/>
          </a:p>
        </p:txBody>
      </p:sp>
    </p:spTree>
    <p:extLst>
      <p:ext uri="{BB962C8B-B14F-4D97-AF65-F5344CB8AC3E}">
        <p14:creationId xmlns:p14="http://schemas.microsoft.com/office/powerpoint/2010/main" val="3196086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charset="0"/>
                <a:cs typeface="ＭＳ Ｐゴシック" charset="0"/>
              </a:defRPr>
            </a:lvl1pPr>
          </a:lstStyle>
          <a:p>
            <a:pPr>
              <a:defRPr/>
            </a:pPr>
            <a:fld id="{E98F5F9B-5585-5846-85BB-7C441F877EDA}" type="slidenum">
              <a:rPr lang="en-US"/>
              <a:pPr>
                <a:defRPr/>
              </a:pPr>
              <a:t>‹#›</a:t>
            </a:fld>
            <a:endParaRPr lang="en-US"/>
          </a:p>
        </p:txBody>
      </p:sp>
    </p:spTree>
    <p:extLst>
      <p:ext uri="{BB962C8B-B14F-4D97-AF65-F5344CB8AC3E}">
        <p14:creationId xmlns:p14="http://schemas.microsoft.com/office/powerpoint/2010/main" val="2492591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25D4D-D700-E146-B649-E5058B608D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E79E04-20AD-5F4E-AAAA-467BA8297AA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9307CD-65BB-984B-BB27-74F3A446240F}"/>
              </a:ext>
            </a:extLst>
          </p:cNvPr>
          <p:cNvSpPr>
            <a:spLocks noGrp="1"/>
          </p:cNvSpPr>
          <p:nvPr>
            <p:ph type="dt" sz="half" idx="10"/>
          </p:nvPr>
        </p:nvSpPr>
        <p:spPr/>
        <p:txBody>
          <a:bodyPr/>
          <a:lstStyle/>
          <a:p>
            <a:fld id="{BF9A6F78-51BF-EC41-98F5-0E13030B1F67}" type="datetimeFigureOut">
              <a:rPr lang="en-US" smtClean="0"/>
              <a:t>3/26/18</a:t>
            </a:fld>
            <a:endParaRPr lang="en-US"/>
          </a:p>
        </p:txBody>
      </p:sp>
      <p:sp>
        <p:nvSpPr>
          <p:cNvPr id="5" name="Footer Placeholder 4">
            <a:extLst>
              <a:ext uri="{FF2B5EF4-FFF2-40B4-BE49-F238E27FC236}">
                <a16:creationId xmlns:a16="http://schemas.microsoft.com/office/drawing/2014/main" id="{A156D45D-4B3C-324D-9FD4-A5CFCA93E6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ADAF1A-8783-3A4C-AF40-4FC043DB2BB7}"/>
              </a:ext>
            </a:extLst>
          </p:cNvPr>
          <p:cNvSpPr>
            <a:spLocks noGrp="1"/>
          </p:cNvSpPr>
          <p:nvPr>
            <p:ph type="sldNum" sz="quarter" idx="12"/>
          </p:nvPr>
        </p:nvSpPr>
        <p:spPr/>
        <p:txBody>
          <a:bodyPr/>
          <a:lstStyle/>
          <a:p>
            <a:fld id="{3DDDAF8E-31AC-B64B-80EC-E2F518BEEDD4}" type="slidenum">
              <a:rPr lang="en-US" smtClean="0"/>
              <a:t>‹#›</a:t>
            </a:fld>
            <a:endParaRPr lang="en-US"/>
          </a:p>
        </p:txBody>
      </p:sp>
    </p:spTree>
    <p:extLst>
      <p:ext uri="{BB962C8B-B14F-4D97-AF65-F5344CB8AC3E}">
        <p14:creationId xmlns:p14="http://schemas.microsoft.com/office/powerpoint/2010/main" val="30120282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charset="0"/>
                <a:cs typeface="ＭＳ Ｐゴシック" charset="0"/>
              </a:defRPr>
            </a:lvl1pPr>
          </a:lstStyle>
          <a:p>
            <a:pPr>
              <a:defRPr/>
            </a:pPr>
            <a:fld id="{CE8B2C21-B7A8-CB46-AAD8-3DE434C65375}" type="slidenum">
              <a:rPr lang="en-US"/>
              <a:pPr>
                <a:defRPr/>
              </a:pPr>
              <a:t>‹#›</a:t>
            </a:fld>
            <a:endParaRPr lang="en-US"/>
          </a:p>
        </p:txBody>
      </p:sp>
    </p:spTree>
    <p:extLst>
      <p:ext uri="{BB962C8B-B14F-4D97-AF65-F5344CB8AC3E}">
        <p14:creationId xmlns:p14="http://schemas.microsoft.com/office/powerpoint/2010/main" val="935027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5B4F71AB-898A-5848-8A05-3B0FED6723FC}" type="slidenum">
              <a:rPr lang="en-US"/>
              <a:pPr>
                <a:defRPr/>
              </a:pPr>
              <a:t>‹#›</a:t>
            </a:fld>
            <a:endParaRPr lang="en-US"/>
          </a:p>
        </p:txBody>
      </p:sp>
    </p:spTree>
    <p:extLst>
      <p:ext uri="{BB962C8B-B14F-4D97-AF65-F5344CB8AC3E}">
        <p14:creationId xmlns:p14="http://schemas.microsoft.com/office/powerpoint/2010/main" val="39590167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C555549F-B804-384F-A805-172C9B447707}" type="slidenum">
              <a:rPr lang="en-US"/>
              <a:pPr>
                <a:defRPr/>
              </a:pPr>
              <a:t>‹#›</a:t>
            </a:fld>
            <a:endParaRPr lang="en-US"/>
          </a:p>
        </p:txBody>
      </p:sp>
    </p:spTree>
    <p:extLst>
      <p:ext uri="{BB962C8B-B14F-4D97-AF65-F5344CB8AC3E}">
        <p14:creationId xmlns:p14="http://schemas.microsoft.com/office/powerpoint/2010/main" val="2125783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018" y="609320"/>
            <a:ext cx="10363969" cy="1143000"/>
          </a:xfrm>
        </p:spPr>
        <p:txBody>
          <a:bodyPr/>
          <a:lstStyle/>
          <a:p>
            <a:r>
              <a:rPr lang="en-US"/>
              <a:t>Click to edit Master title style</a:t>
            </a:r>
          </a:p>
        </p:txBody>
      </p:sp>
      <p:sp>
        <p:nvSpPr>
          <p:cNvPr id="3" name="Chart Placeholder 2"/>
          <p:cNvSpPr>
            <a:spLocks noGrp="1"/>
          </p:cNvSpPr>
          <p:nvPr>
            <p:ph type="chart" sz="half" idx="1"/>
          </p:nvPr>
        </p:nvSpPr>
        <p:spPr>
          <a:xfrm>
            <a:off x="914019" y="1982043"/>
            <a:ext cx="5089620" cy="4113959"/>
          </a:xfrm>
        </p:spPr>
        <p:txBody>
          <a:bodyPr/>
          <a:lstStyle/>
          <a:p>
            <a:pPr lvl="0"/>
            <a:endParaRPr lang="en-US" noProof="0"/>
          </a:p>
        </p:txBody>
      </p:sp>
      <p:sp>
        <p:nvSpPr>
          <p:cNvPr id="4" name="Text Placeholder 3"/>
          <p:cNvSpPr>
            <a:spLocks noGrp="1"/>
          </p:cNvSpPr>
          <p:nvPr>
            <p:ph type="body" sz="half" idx="2"/>
          </p:nvPr>
        </p:nvSpPr>
        <p:spPr>
          <a:xfrm>
            <a:off x="6188364" y="1982043"/>
            <a:ext cx="5089621" cy="41139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atin typeface="Times New Roman" charset="0"/>
                <a:ea typeface="MS Pゴシック"/>
                <a:cs typeface="MS P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Times New Roman" charset="0"/>
                <a:ea typeface="MS Pゴシック"/>
                <a:cs typeface="MS P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1225">
              <a:defRPr b="1">
                <a:latin typeface="Times New Roman" charset="0"/>
                <a:cs typeface="MS Pゴシック" charset="0"/>
              </a:defRPr>
            </a:lvl1pPr>
          </a:lstStyle>
          <a:p>
            <a:pPr>
              <a:defRPr/>
            </a:pPr>
            <a:fld id="{8EA5D445-DE6C-594E-87DD-AA386878701A}" type="slidenum">
              <a:rPr lang="en-US"/>
              <a:pPr>
                <a:defRPr/>
              </a:pPr>
              <a:t>‹#›</a:t>
            </a:fld>
            <a:endParaRPr lang="en-US"/>
          </a:p>
        </p:txBody>
      </p:sp>
    </p:spTree>
    <p:extLst>
      <p:ext uri="{BB962C8B-B14F-4D97-AF65-F5344CB8AC3E}">
        <p14:creationId xmlns:p14="http://schemas.microsoft.com/office/powerpoint/2010/main" val="2993326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76BE0-03A3-5144-9218-4E5A96DB76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EA8B1C-0379-6546-9A2E-F7CA4B9291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1EEF5EE-C17D-8A4B-8712-69CDBCA4C8EB}"/>
              </a:ext>
            </a:extLst>
          </p:cNvPr>
          <p:cNvSpPr>
            <a:spLocks noGrp="1"/>
          </p:cNvSpPr>
          <p:nvPr>
            <p:ph type="dt" sz="half" idx="10"/>
          </p:nvPr>
        </p:nvSpPr>
        <p:spPr/>
        <p:txBody>
          <a:bodyPr/>
          <a:lstStyle/>
          <a:p>
            <a:fld id="{BF9A6F78-51BF-EC41-98F5-0E13030B1F67}" type="datetimeFigureOut">
              <a:rPr lang="en-US" smtClean="0"/>
              <a:t>3/26/18</a:t>
            </a:fld>
            <a:endParaRPr lang="en-US"/>
          </a:p>
        </p:txBody>
      </p:sp>
      <p:sp>
        <p:nvSpPr>
          <p:cNvPr id="5" name="Footer Placeholder 4">
            <a:extLst>
              <a:ext uri="{FF2B5EF4-FFF2-40B4-BE49-F238E27FC236}">
                <a16:creationId xmlns:a16="http://schemas.microsoft.com/office/drawing/2014/main" id="{8D51092D-7A72-864A-8C29-E06CD6D3CD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B765EF-9BE1-B44A-A3DF-C14B3F549253}"/>
              </a:ext>
            </a:extLst>
          </p:cNvPr>
          <p:cNvSpPr>
            <a:spLocks noGrp="1"/>
          </p:cNvSpPr>
          <p:nvPr>
            <p:ph type="sldNum" sz="quarter" idx="12"/>
          </p:nvPr>
        </p:nvSpPr>
        <p:spPr/>
        <p:txBody>
          <a:bodyPr/>
          <a:lstStyle/>
          <a:p>
            <a:fld id="{3DDDAF8E-31AC-B64B-80EC-E2F518BEEDD4}" type="slidenum">
              <a:rPr lang="en-US" smtClean="0"/>
              <a:t>‹#›</a:t>
            </a:fld>
            <a:endParaRPr lang="en-US"/>
          </a:p>
        </p:txBody>
      </p:sp>
    </p:spTree>
    <p:extLst>
      <p:ext uri="{BB962C8B-B14F-4D97-AF65-F5344CB8AC3E}">
        <p14:creationId xmlns:p14="http://schemas.microsoft.com/office/powerpoint/2010/main" val="3580497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411A5-35A4-6549-A54A-E27B244ECC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0B0E71-C7ED-EF43-825E-276E48E51BC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B8E653-574A-114D-8CC9-613AE7E1A8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440517-039F-414B-AA96-B1029BC3621A}"/>
              </a:ext>
            </a:extLst>
          </p:cNvPr>
          <p:cNvSpPr>
            <a:spLocks noGrp="1"/>
          </p:cNvSpPr>
          <p:nvPr>
            <p:ph type="dt" sz="half" idx="10"/>
          </p:nvPr>
        </p:nvSpPr>
        <p:spPr/>
        <p:txBody>
          <a:bodyPr/>
          <a:lstStyle/>
          <a:p>
            <a:fld id="{BF9A6F78-51BF-EC41-98F5-0E13030B1F67}" type="datetimeFigureOut">
              <a:rPr lang="en-US" smtClean="0"/>
              <a:t>3/26/18</a:t>
            </a:fld>
            <a:endParaRPr lang="en-US"/>
          </a:p>
        </p:txBody>
      </p:sp>
      <p:sp>
        <p:nvSpPr>
          <p:cNvPr id="6" name="Footer Placeholder 5">
            <a:extLst>
              <a:ext uri="{FF2B5EF4-FFF2-40B4-BE49-F238E27FC236}">
                <a16:creationId xmlns:a16="http://schemas.microsoft.com/office/drawing/2014/main" id="{170378EE-A2DD-AC4D-8225-CB5DACEBFD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C6D20B-8204-6E4F-8D2C-95D464E72220}"/>
              </a:ext>
            </a:extLst>
          </p:cNvPr>
          <p:cNvSpPr>
            <a:spLocks noGrp="1"/>
          </p:cNvSpPr>
          <p:nvPr>
            <p:ph type="sldNum" sz="quarter" idx="12"/>
          </p:nvPr>
        </p:nvSpPr>
        <p:spPr/>
        <p:txBody>
          <a:bodyPr/>
          <a:lstStyle/>
          <a:p>
            <a:fld id="{3DDDAF8E-31AC-B64B-80EC-E2F518BEEDD4}" type="slidenum">
              <a:rPr lang="en-US" smtClean="0"/>
              <a:t>‹#›</a:t>
            </a:fld>
            <a:endParaRPr lang="en-US"/>
          </a:p>
        </p:txBody>
      </p:sp>
    </p:spTree>
    <p:extLst>
      <p:ext uri="{BB962C8B-B14F-4D97-AF65-F5344CB8AC3E}">
        <p14:creationId xmlns:p14="http://schemas.microsoft.com/office/powerpoint/2010/main" val="4165562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E0C40-87C7-904E-8530-269172CDF0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2A4B2C-D424-6F48-A782-105848F42C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C0A20D0-2152-324D-96AE-FC044705CE5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07EE5D-2562-3D48-BFB9-60399B4982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E984375-E569-1A46-B1CA-1611CB99E07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98A9F6-F0E1-B54C-850D-80F5A29BFC0E}"/>
              </a:ext>
            </a:extLst>
          </p:cNvPr>
          <p:cNvSpPr>
            <a:spLocks noGrp="1"/>
          </p:cNvSpPr>
          <p:nvPr>
            <p:ph type="dt" sz="half" idx="10"/>
          </p:nvPr>
        </p:nvSpPr>
        <p:spPr/>
        <p:txBody>
          <a:bodyPr/>
          <a:lstStyle/>
          <a:p>
            <a:fld id="{BF9A6F78-51BF-EC41-98F5-0E13030B1F67}" type="datetimeFigureOut">
              <a:rPr lang="en-US" smtClean="0"/>
              <a:t>3/26/18</a:t>
            </a:fld>
            <a:endParaRPr lang="en-US"/>
          </a:p>
        </p:txBody>
      </p:sp>
      <p:sp>
        <p:nvSpPr>
          <p:cNvPr id="8" name="Footer Placeholder 7">
            <a:extLst>
              <a:ext uri="{FF2B5EF4-FFF2-40B4-BE49-F238E27FC236}">
                <a16:creationId xmlns:a16="http://schemas.microsoft.com/office/drawing/2014/main" id="{AD2F987E-170C-3A4A-8BEA-8B4BFF4696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880327-58E6-EE49-9A39-BF7E14A61BFA}"/>
              </a:ext>
            </a:extLst>
          </p:cNvPr>
          <p:cNvSpPr>
            <a:spLocks noGrp="1"/>
          </p:cNvSpPr>
          <p:nvPr>
            <p:ph type="sldNum" sz="quarter" idx="12"/>
          </p:nvPr>
        </p:nvSpPr>
        <p:spPr/>
        <p:txBody>
          <a:bodyPr/>
          <a:lstStyle/>
          <a:p>
            <a:fld id="{3DDDAF8E-31AC-B64B-80EC-E2F518BEEDD4}" type="slidenum">
              <a:rPr lang="en-US" smtClean="0"/>
              <a:t>‹#›</a:t>
            </a:fld>
            <a:endParaRPr lang="en-US"/>
          </a:p>
        </p:txBody>
      </p:sp>
    </p:spTree>
    <p:extLst>
      <p:ext uri="{BB962C8B-B14F-4D97-AF65-F5344CB8AC3E}">
        <p14:creationId xmlns:p14="http://schemas.microsoft.com/office/powerpoint/2010/main" val="3056522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0974-35EE-8146-81CF-E0472566E8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DC811C-7103-914E-BD1A-1C24B25A8D33}"/>
              </a:ext>
            </a:extLst>
          </p:cNvPr>
          <p:cNvSpPr>
            <a:spLocks noGrp="1"/>
          </p:cNvSpPr>
          <p:nvPr>
            <p:ph type="dt" sz="half" idx="10"/>
          </p:nvPr>
        </p:nvSpPr>
        <p:spPr/>
        <p:txBody>
          <a:bodyPr/>
          <a:lstStyle/>
          <a:p>
            <a:fld id="{BF9A6F78-51BF-EC41-98F5-0E13030B1F67}" type="datetimeFigureOut">
              <a:rPr lang="en-US" smtClean="0"/>
              <a:t>3/26/18</a:t>
            </a:fld>
            <a:endParaRPr lang="en-US"/>
          </a:p>
        </p:txBody>
      </p:sp>
      <p:sp>
        <p:nvSpPr>
          <p:cNvPr id="4" name="Footer Placeholder 3">
            <a:extLst>
              <a:ext uri="{FF2B5EF4-FFF2-40B4-BE49-F238E27FC236}">
                <a16:creationId xmlns:a16="http://schemas.microsoft.com/office/drawing/2014/main" id="{1A5E0A7B-2218-384C-A28D-D974C68D8C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60B8A3-D3EB-2547-B406-88D6AB983C93}"/>
              </a:ext>
            </a:extLst>
          </p:cNvPr>
          <p:cNvSpPr>
            <a:spLocks noGrp="1"/>
          </p:cNvSpPr>
          <p:nvPr>
            <p:ph type="sldNum" sz="quarter" idx="12"/>
          </p:nvPr>
        </p:nvSpPr>
        <p:spPr/>
        <p:txBody>
          <a:bodyPr/>
          <a:lstStyle/>
          <a:p>
            <a:fld id="{3DDDAF8E-31AC-B64B-80EC-E2F518BEEDD4}" type="slidenum">
              <a:rPr lang="en-US" smtClean="0"/>
              <a:t>‹#›</a:t>
            </a:fld>
            <a:endParaRPr lang="en-US"/>
          </a:p>
        </p:txBody>
      </p:sp>
    </p:spTree>
    <p:extLst>
      <p:ext uri="{BB962C8B-B14F-4D97-AF65-F5344CB8AC3E}">
        <p14:creationId xmlns:p14="http://schemas.microsoft.com/office/powerpoint/2010/main" val="3725490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ADEF31-F88A-4B44-A0F4-8A43AFB22950}"/>
              </a:ext>
            </a:extLst>
          </p:cNvPr>
          <p:cNvSpPr>
            <a:spLocks noGrp="1"/>
          </p:cNvSpPr>
          <p:nvPr>
            <p:ph type="dt" sz="half" idx="10"/>
          </p:nvPr>
        </p:nvSpPr>
        <p:spPr/>
        <p:txBody>
          <a:bodyPr/>
          <a:lstStyle/>
          <a:p>
            <a:fld id="{BF9A6F78-51BF-EC41-98F5-0E13030B1F67}" type="datetimeFigureOut">
              <a:rPr lang="en-US" smtClean="0"/>
              <a:t>3/26/18</a:t>
            </a:fld>
            <a:endParaRPr lang="en-US"/>
          </a:p>
        </p:txBody>
      </p:sp>
      <p:sp>
        <p:nvSpPr>
          <p:cNvPr id="3" name="Footer Placeholder 2">
            <a:extLst>
              <a:ext uri="{FF2B5EF4-FFF2-40B4-BE49-F238E27FC236}">
                <a16:creationId xmlns:a16="http://schemas.microsoft.com/office/drawing/2014/main" id="{B4E84791-C0F0-E64E-B605-A12AE985D7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0C8DDB-FF95-A242-8028-8CEAC355F600}"/>
              </a:ext>
            </a:extLst>
          </p:cNvPr>
          <p:cNvSpPr>
            <a:spLocks noGrp="1"/>
          </p:cNvSpPr>
          <p:nvPr>
            <p:ph type="sldNum" sz="quarter" idx="12"/>
          </p:nvPr>
        </p:nvSpPr>
        <p:spPr/>
        <p:txBody>
          <a:bodyPr/>
          <a:lstStyle/>
          <a:p>
            <a:fld id="{3DDDAF8E-31AC-B64B-80EC-E2F518BEEDD4}" type="slidenum">
              <a:rPr lang="en-US" smtClean="0"/>
              <a:t>‹#›</a:t>
            </a:fld>
            <a:endParaRPr lang="en-US"/>
          </a:p>
        </p:txBody>
      </p:sp>
    </p:spTree>
    <p:extLst>
      <p:ext uri="{BB962C8B-B14F-4D97-AF65-F5344CB8AC3E}">
        <p14:creationId xmlns:p14="http://schemas.microsoft.com/office/powerpoint/2010/main" val="1236429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A605B-43D6-1D43-994B-0FC8C0D265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78528F-224A-434B-9C64-3B997525CB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10FC1B-FF9C-9C43-9C9D-49391ADCAE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3B1EC52-0EB3-4347-9879-B6B134C80E49}"/>
              </a:ext>
            </a:extLst>
          </p:cNvPr>
          <p:cNvSpPr>
            <a:spLocks noGrp="1"/>
          </p:cNvSpPr>
          <p:nvPr>
            <p:ph type="dt" sz="half" idx="10"/>
          </p:nvPr>
        </p:nvSpPr>
        <p:spPr/>
        <p:txBody>
          <a:bodyPr/>
          <a:lstStyle/>
          <a:p>
            <a:fld id="{BF9A6F78-51BF-EC41-98F5-0E13030B1F67}" type="datetimeFigureOut">
              <a:rPr lang="en-US" smtClean="0"/>
              <a:t>3/26/18</a:t>
            </a:fld>
            <a:endParaRPr lang="en-US"/>
          </a:p>
        </p:txBody>
      </p:sp>
      <p:sp>
        <p:nvSpPr>
          <p:cNvPr id="6" name="Footer Placeholder 5">
            <a:extLst>
              <a:ext uri="{FF2B5EF4-FFF2-40B4-BE49-F238E27FC236}">
                <a16:creationId xmlns:a16="http://schemas.microsoft.com/office/drawing/2014/main" id="{53E71D9C-2DC0-544F-BDBB-310E701165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F34F30-B51B-FA45-9DB8-7776D0A225E0}"/>
              </a:ext>
            </a:extLst>
          </p:cNvPr>
          <p:cNvSpPr>
            <a:spLocks noGrp="1"/>
          </p:cNvSpPr>
          <p:nvPr>
            <p:ph type="sldNum" sz="quarter" idx="12"/>
          </p:nvPr>
        </p:nvSpPr>
        <p:spPr/>
        <p:txBody>
          <a:bodyPr/>
          <a:lstStyle/>
          <a:p>
            <a:fld id="{3DDDAF8E-31AC-B64B-80EC-E2F518BEEDD4}" type="slidenum">
              <a:rPr lang="en-US" smtClean="0"/>
              <a:t>‹#›</a:t>
            </a:fld>
            <a:endParaRPr lang="en-US"/>
          </a:p>
        </p:txBody>
      </p:sp>
    </p:spTree>
    <p:extLst>
      <p:ext uri="{BB962C8B-B14F-4D97-AF65-F5344CB8AC3E}">
        <p14:creationId xmlns:p14="http://schemas.microsoft.com/office/powerpoint/2010/main" val="2405512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312BC-ED26-6448-9E73-AB1FD7CD5B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62B9ED-3F88-6542-B867-5DCA4AA7A1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6FE269-D2D4-FA4D-B9DF-A8E71103E4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EB898F1-18B0-5247-A79A-07D8D3D2D4F5}"/>
              </a:ext>
            </a:extLst>
          </p:cNvPr>
          <p:cNvSpPr>
            <a:spLocks noGrp="1"/>
          </p:cNvSpPr>
          <p:nvPr>
            <p:ph type="dt" sz="half" idx="10"/>
          </p:nvPr>
        </p:nvSpPr>
        <p:spPr/>
        <p:txBody>
          <a:bodyPr/>
          <a:lstStyle/>
          <a:p>
            <a:fld id="{BF9A6F78-51BF-EC41-98F5-0E13030B1F67}" type="datetimeFigureOut">
              <a:rPr lang="en-US" smtClean="0"/>
              <a:t>3/26/18</a:t>
            </a:fld>
            <a:endParaRPr lang="en-US"/>
          </a:p>
        </p:txBody>
      </p:sp>
      <p:sp>
        <p:nvSpPr>
          <p:cNvPr id="6" name="Footer Placeholder 5">
            <a:extLst>
              <a:ext uri="{FF2B5EF4-FFF2-40B4-BE49-F238E27FC236}">
                <a16:creationId xmlns:a16="http://schemas.microsoft.com/office/drawing/2014/main" id="{058EA5F9-0E14-DA48-8E68-01CB424D6B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F33E54-728F-634C-90C7-A5F5BB456339}"/>
              </a:ext>
            </a:extLst>
          </p:cNvPr>
          <p:cNvSpPr>
            <a:spLocks noGrp="1"/>
          </p:cNvSpPr>
          <p:nvPr>
            <p:ph type="sldNum" sz="quarter" idx="12"/>
          </p:nvPr>
        </p:nvSpPr>
        <p:spPr/>
        <p:txBody>
          <a:bodyPr/>
          <a:lstStyle/>
          <a:p>
            <a:fld id="{3DDDAF8E-31AC-B64B-80EC-E2F518BEEDD4}" type="slidenum">
              <a:rPr lang="en-US" smtClean="0"/>
              <a:t>‹#›</a:t>
            </a:fld>
            <a:endParaRPr lang="en-US"/>
          </a:p>
        </p:txBody>
      </p:sp>
    </p:spTree>
    <p:extLst>
      <p:ext uri="{BB962C8B-B14F-4D97-AF65-F5344CB8AC3E}">
        <p14:creationId xmlns:p14="http://schemas.microsoft.com/office/powerpoint/2010/main" val="3423281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82CF9B-27C0-7C4B-8EBD-D09125364E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DCADC4-54D0-6F46-A31A-AF49FC1BFC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C11E95-2127-9C43-8FCC-52924187D5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9A6F78-51BF-EC41-98F5-0E13030B1F67}" type="datetimeFigureOut">
              <a:rPr lang="en-US" smtClean="0"/>
              <a:t>3/26/18</a:t>
            </a:fld>
            <a:endParaRPr lang="en-US"/>
          </a:p>
        </p:txBody>
      </p:sp>
      <p:sp>
        <p:nvSpPr>
          <p:cNvPr id="5" name="Footer Placeholder 4">
            <a:extLst>
              <a:ext uri="{FF2B5EF4-FFF2-40B4-BE49-F238E27FC236}">
                <a16:creationId xmlns:a16="http://schemas.microsoft.com/office/drawing/2014/main" id="{BCA4B035-17D4-464E-A141-7DC97C0E8A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BD6AC2-2D00-0D4D-8AE5-5B1EFA45D5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DDAF8E-31AC-B64B-80EC-E2F518BEEDD4}" type="slidenum">
              <a:rPr lang="en-US" smtClean="0"/>
              <a:t>‹#›</a:t>
            </a:fld>
            <a:endParaRPr lang="en-US"/>
          </a:p>
        </p:txBody>
      </p:sp>
    </p:spTree>
    <p:extLst>
      <p:ext uri="{BB962C8B-B14F-4D97-AF65-F5344CB8AC3E}">
        <p14:creationId xmlns:p14="http://schemas.microsoft.com/office/powerpoint/2010/main" val="3680052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b="0" smtClean="0">
                <a:solidFill>
                  <a:srgbClr val="000000"/>
                </a:solidFill>
                <a:latin typeface="Times New Roman"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b="0" smtClean="0">
                <a:solidFill>
                  <a:srgbClr val="000000"/>
                </a:solidFill>
                <a:latin typeface="Times New Roman"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b="0" smtClean="0">
                <a:solidFill>
                  <a:srgbClr val="000000"/>
                </a:solidFill>
                <a:latin typeface="Times New Roman" charset="0"/>
                <a:cs typeface="+mn-cs"/>
              </a:defRPr>
            </a:lvl1pPr>
          </a:lstStyle>
          <a:p>
            <a:pPr fontAlgn="base">
              <a:spcBef>
                <a:spcPct val="0"/>
              </a:spcBef>
              <a:spcAft>
                <a:spcPct val="0"/>
              </a:spcAft>
              <a:defRPr/>
            </a:pPr>
            <a:fld id="{2A6901D0-2AA8-F74C-84DE-0C929D84451E}"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16163726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hyperlink" Target="http://aix1.uottawa.ca/~xxia/software/software.htm" TargetMode="External"/><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xml"/><Relationship Id="rId1" Type="http://schemas.openxmlformats.org/officeDocument/2006/relationships/vmlDrawing" Target="../drawings/vmlDrawing1.vml"/><Relationship Id="rId5" Type="http://schemas.openxmlformats.org/officeDocument/2006/relationships/image" Target="../media/image21.png"/><Relationship Id="rId4" Type="http://schemas.openxmlformats.org/officeDocument/2006/relationships/oleObject" Target="../embeddings/oleObject1.bin"/></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hyperlink" Target="http://abacus.gene.ucl.ac.uk/software/paml.html"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hyperlink" Target="http://web.uconn.edu/gogarten/MCB372/Laboratories/codeml.hv1.sites.ctl" TargetMode="External"/><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hyperlink" Target="http://web.uconn.edu/gogarten/MCB372/Laboratories/rst%20(hv1_sites)" TargetMode="External"/><Relationship Id="rId4" Type="http://schemas.openxmlformats.org/officeDocument/2006/relationships/hyperlink" Target="http://web.uconn.edu/gogarten/MCB372/Laboratories/hv1.sites.codeml_out.txt" TargetMode="Externa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7.xml"/><Relationship Id="rId1" Type="http://schemas.openxmlformats.org/officeDocument/2006/relationships/vmlDrawing" Target="../drawings/vmlDrawing2.vml"/><Relationship Id="rId5" Type="http://schemas.openxmlformats.org/officeDocument/2006/relationships/image" Target="../media/image29.png"/><Relationship Id="rId4"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www.bork.embl.de/pal2nal/" TargetMode="External"/><Relationship Id="rId2" Type="http://schemas.openxmlformats.org/officeDocument/2006/relationships/hyperlink" Target="https://www.ucl.ac.uk/discussions/viewforum.php?f=54" TargetMode="External"/><Relationship Id="rId1" Type="http://schemas.openxmlformats.org/officeDocument/2006/relationships/slideLayout" Target="../slideLayouts/slideLayout17.xml"/><Relationship Id="rId5" Type="http://schemas.openxmlformats.org/officeDocument/2006/relationships/hyperlink" Target="http://www.datamonkey.org/" TargetMode="External"/><Relationship Id="rId4" Type="http://schemas.openxmlformats.org/officeDocument/2006/relationships/hyperlink" Target="http://www.hyphy.org/"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online.itp.ucsb.edu/online/infobio01/fitch1/" TargetMode="External"/><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openxmlformats.org/officeDocument/2006/relationships/hyperlink" Target="http://web.uconn.edu/gogarten/bioinf/flu_data.paup" TargetMode="External"/><Relationship Id="rId4" Type="http://schemas.openxmlformats.org/officeDocument/2006/relationships/hyperlink" Target="http://www.genetics.org/cgi/content/abstract/155/1/431"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25.xml"/><Relationship Id="rId7" Type="http://schemas.openxmlformats.org/officeDocument/2006/relationships/image" Target="../media/image36.png"/><Relationship Id="rId2" Type="http://schemas.openxmlformats.org/officeDocument/2006/relationships/slideLayout" Target="../slideLayouts/slideLayout17.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35.png"/><Relationship Id="rId4" Type="http://schemas.openxmlformats.org/officeDocument/2006/relationships/oleObject" Target="../embeddings/oleObject3.bin"/></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28.xml"/><Relationship Id="rId7" Type="http://schemas.openxmlformats.org/officeDocument/2006/relationships/image" Target="../media/image44.png"/><Relationship Id="rId2" Type="http://schemas.openxmlformats.org/officeDocument/2006/relationships/slideLayout" Target="../slideLayouts/slideLayout18.xml"/><Relationship Id="rId1" Type="http://schemas.openxmlformats.org/officeDocument/2006/relationships/vmlDrawing" Target="../drawings/vmlDrawing4.vml"/><Relationship Id="rId6" Type="http://schemas.openxmlformats.org/officeDocument/2006/relationships/hyperlink" Target="http://www.sciencedirect.com/science/article/pii/S0966842X16301421?via=ihub" TargetMode="External"/><Relationship Id="rId5" Type="http://schemas.openxmlformats.org/officeDocument/2006/relationships/image" Target="../media/image43.png"/><Relationship Id="rId4" Type="http://schemas.openxmlformats.org/officeDocument/2006/relationships/oleObject" Target="../embeddings/oleObject5.bin"/></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8.png"/><Relationship Id="rId7" Type="http://schemas.openxmlformats.org/officeDocument/2006/relationships/diagramColors" Target="../diagrams/colors1.xml"/><Relationship Id="rId2" Type="http://schemas.openxmlformats.org/officeDocument/2006/relationships/image" Target="../media/image47.png"/><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7.png"/><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51.png"/></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3.xml"/><Relationship Id="rId5" Type="http://schemas.openxmlformats.org/officeDocument/2006/relationships/image" Target="../media/image56.png"/><Relationship Id="rId4" Type="http://schemas.openxmlformats.org/officeDocument/2006/relationships/image" Target="../media/image5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59.jpeg"/></Relationships>
</file>

<file path=ppt/slides/_rels/slide6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1.xml"/><Relationship Id="rId1" Type="http://schemas.openxmlformats.org/officeDocument/2006/relationships/slideLayout" Target="../slideLayouts/slideLayout18.xml"/><Relationship Id="rId5" Type="http://schemas.openxmlformats.org/officeDocument/2006/relationships/hyperlink" Target="http://www.ncbi.nlm.nih.gov/pmc/articles/PMC3169818/" TargetMode="External"/><Relationship Id="rId4" Type="http://schemas.openxmlformats.org/officeDocument/2006/relationships/image" Target="../media/image60.jpeg"/></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www.sciencemag.org/content/309/5741/1720.long" TargetMode="Externa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www.sciencemag.org/content/309/5741/1717.long" TargetMode="Externa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hyperlink" Target="http://www.ncbi.nlm.nih.gov/pmc/articles/PMC1635020/" TargetMode="External"/><Relationship Id="rId2" Type="http://schemas.openxmlformats.org/officeDocument/2006/relationships/image" Target="../media/image63.png"/><Relationship Id="rId1" Type="http://schemas.openxmlformats.org/officeDocument/2006/relationships/slideLayout" Target="../slideLayouts/slideLayout18.xml"/><Relationship Id="rId4" Type="http://schemas.openxmlformats.org/officeDocument/2006/relationships/image" Target="../media/image64.png"/></Relationships>
</file>

<file path=ppt/slides/_rels/slide6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66.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68.png"/></Relationships>
</file>

<file path=ppt/slides/_rels/slide7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8" Type="http://schemas.openxmlformats.org/officeDocument/2006/relationships/hyperlink" Target="http://haplogroup-a.com/Ancient-Root-AJHG2013.pdf" TargetMode="External"/><Relationship Id="rId3" Type="http://schemas.openxmlformats.org/officeDocument/2006/relationships/hyperlink" Target="http://www.nytimes.com/2012/01/31/science/gains-in-dna-are-speeding-research-into-human-origins.html" TargetMode="External"/><Relationship Id="rId7" Type="http://schemas.openxmlformats.org/officeDocument/2006/relationships/hyperlink" Target="http://www.sciencemag.org/content/334/6052/94/F2.expansion.html" TargetMode="External"/><Relationship Id="rId2" Type="http://schemas.openxmlformats.org/officeDocument/2006/relationships/hyperlink" Target="http://en.wikipedia.org/wiki/Denisova_hominin" TargetMode="External"/><Relationship Id="rId1" Type="http://schemas.openxmlformats.org/officeDocument/2006/relationships/slideLayout" Target="../slideLayouts/slideLayout18.xml"/><Relationship Id="rId6" Type="http://schemas.openxmlformats.org/officeDocument/2006/relationships/hyperlink" Target="http://www.sciencemag.org/content/334/6052/94.full" TargetMode="External"/><Relationship Id="rId5" Type="http://schemas.openxmlformats.org/officeDocument/2006/relationships/hyperlink" Target="http://www.abc.net.au/science/articles/2012/08/31/3580500.htm" TargetMode="External"/><Relationship Id="rId4" Type="http://schemas.openxmlformats.org/officeDocument/2006/relationships/hyperlink" Target="http://www.sciencedirect.com/science/article/pii/S0002929711003958"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18.xml"/><Relationship Id="rId5" Type="http://schemas.openxmlformats.org/officeDocument/2006/relationships/image" Target="../media/image77.png"/><Relationship Id="rId4" Type="http://schemas.openxmlformats.org/officeDocument/2006/relationships/image" Target="../media/image76.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hyperlink" Target="http://www.sciencemag.org/cgi/content/full/296/5569/864" TargetMode="External"/><Relationship Id="rId2" Type="http://schemas.openxmlformats.org/officeDocument/2006/relationships/notesSlide" Target="../notesSlides/notesSlide35.xml"/><Relationship Id="rId1" Type="http://schemas.openxmlformats.org/officeDocument/2006/relationships/slideLayout" Target="../slideLayouts/slideLayout1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8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8.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8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96.png"/></Relationships>
</file>

<file path=ppt/slides/_rels/slide9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AF22C-F760-B943-85A5-8A14B9236BE6}"/>
              </a:ext>
            </a:extLst>
          </p:cNvPr>
          <p:cNvSpPr>
            <a:spLocks noGrp="1"/>
          </p:cNvSpPr>
          <p:nvPr>
            <p:ph type="ctrTitle"/>
          </p:nvPr>
        </p:nvSpPr>
        <p:spPr/>
        <p:txBody>
          <a:bodyPr/>
          <a:lstStyle/>
          <a:p>
            <a:r>
              <a:rPr lang="en-US" dirty="0"/>
              <a:t>Comments on the midterm</a:t>
            </a:r>
          </a:p>
        </p:txBody>
      </p:sp>
      <p:sp>
        <p:nvSpPr>
          <p:cNvPr id="3" name="Subtitle 2">
            <a:extLst>
              <a:ext uri="{FF2B5EF4-FFF2-40B4-BE49-F238E27FC236}">
                <a16:creationId xmlns:a16="http://schemas.microsoft.com/office/drawing/2014/main" id="{3052709B-82A2-3A4E-AA25-98AAE6963EA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537204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D0AB3C-D11C-414A-8FD7-D4C77BD781B3}"/>
              </a:ext>
            </a:extLst>
          </p:cNvPr>
          <p:cNvPicPr>
            <a:picLocks noChangeAspect="1"/>
          </p:cNvPicPr>
          <p:nvPr/>
        </p:nvPicPr>
        <p:blipFill>
          <a:blip r:embed="rId2"/>
          <a:stretch>
            <a:fillRect/>
          </a:stretch>
        </p:blipFill>
        <p:spPr>
          <a:xfrm>
            <a:off x="826202" y="386366"/>
            <a:ext cx="8439968" cy="3229735"/>
          </a:xfrm>
          <a:prstGeom prst="rect">
            <a:avLst/>
          </a:prstGeom>
        </p:spPr>
      </p:pic>
    </p:spTree>
    <p:extLst>
      <p:ext uri="{BB962C8B-B14F-4D97-AF65-F5344CB8AC3E}">
        <p14:creationId xmlns:p14="http://schemas.microsoft.com/office/powerpoint/2010/main" val="1083056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D2A84F-CF0A-B248-AF21-C5E6130E90DA}"/>
              </a:ext>
            </a:extLst>
          </p:cNvPr>
          <p:cNvPicPr>
            <a:picLocks noChangeAspect="1"/>
          </p:cNvPicPr>
          <p:nvPr/>
        </p:nvPicPr>
        <p:blipFill>
          <a:blip r:embed="rId2"/>
          <a:stretch>
            <a:fillRect/>
          </a:stretch>
        </p:blipFill>
        <p:spPr>
          <a:xfrm>
            <a:off x="916679" y="1352282"/>
            <a:ext cx="10514484" cy="3982970"/>
          </a:xfrm>
          <a:prstGeom prst="rect">
            <a:avLst/>
          </a:prstGeom>
        </p:spPr>
      </p:pic>
    </p:spTree>
    <p:extLst>
      <p:ext uri="{BB962C8B-B14F-4D97-AF65-F5344CB8AC3E}">
        <p14:creationId xmlns:p14="http://schemas.microsoft.com/office/powerpoint/2010/main" val="1578634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4D3B58-756E-F645-8507-84894873D7C4}"/>
              </a:ext>
            </a:extLst>
          </p:cNvPr>
          <p:cNvPicPr>
            <a:picLocks noChangeAspect="1"/>
          </p:cNvPicPr>
          <p:nvPr/>
        </p:nvPicPr>
        <p:blipFill>
          <a:blip r:embed="rId2"/>
          <a:stretch>
            <a:fillRect/>
          </a:stretch>
        </p:blipFill>
        <p:spPr>
          <a:xfrm>
            <a:off x="763179" y="811369"/>
            <a:ext cx="10192717" cy="2063303"/>
          </a:xfrm>
          <a:prstGeom prst="rect">
            <a:avLst/>
          </a:prstGeom>
        </p:spPr>
      </p:pic>
    </p:spTree>
    <p:extLst>
      <p:ext uri="{BB962C8B-B14F-4D97-AF65-F5344CB8AC3E}">
        <p14:creationId xmlns:p14="http://schemas.microsoft.com/office/powerpoint/2010/main" val="3561631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903294-88FE-A146-AB56-09506B942FA8}"/>
              </a:ext>
            </a:extLst>
          </p:cNvPr>
          <p:cNvPicPr>
            <a:picLocks noChangeAspect="1"/>
          </p:cNvPicPr>
          <p:nvPr/>
        </p:nvPicPr>
        <p:blipFill>
          <a:blip r:embed="rId2"/>
          <a:stretch>
            <a:fillRect/>
          </a:stretch>
        </p:blipFill>
        <p:spPr>
          <a:xfrm>
            <a:off x="1171976" y="141774"/>
            <a:ext cx="4958367" cy="3949396"/>
          </a:xfrm>
          <a:prstGeom prst="rect">
            <a:avLst/>
          </a:prstGeom>
        </p:spPr>
      </p:pic>
      <p:sp>
        <p:nvSpPr>
          <p:cNvPr id="3" name="TextBox 2">
            <a:extLst>
              <a:ext uri="{FF2B5EF4-FFF2-40B4-BE49-F238E27FC236}">
                <a16:creationId xmlns:a16="http://schemas.microsoft.com/office/drawing/2014/main" id="{48A4CECB-15B7-C749-80E9-CF851847FFEF}"/>
              </a:ext>
            </a:extLst>
          </p:cNvPr>
          <p:cNvSpPr txBox="1"/>
          <p:nvPr/>
        </p:nvSpPr>
        <p:spPr>
          <a:xfrm>
            <a:off x="392804" y="4417738"/>
            <a:ext cx="6516710" cy="923330"/>
          </a:xfrm>
          <a:prstGeom prst="rect">
            <a:avLst/>
          </a:prstGeom>
          <a:noFill/>
        </p:spPr>
        <p:txBody>
          <a:bodyPr wrap="square" rtlCol="0">
            <a:spAutoFit/>
          </a:bodyPr>
          <a:lstStyle/>
          <a:p>
            <a:r>
              <a:rPr lang="en-US" dirty="0"/>
              <a:t>Or one could have concatenated the genome and split then, as in the </a:t>
            </a:r>
            <a:r>
              <a:rPr lang="en-US" dirty="0" err="1"/>
              <a:t>TetraA.pl</a:t>
            </a:r>
            <a:r>
              <a:rPr lang="en-US" dirty="0"/>
              <a:t> example:</a:t>
            </a:r>
          </a:p>
          <a:p>
            <a:endParaRPr lang="en-US" dirty="0"/>
          </a:p>
        </p:txBody>
      </p:sp>
      <p:pic>
        <p:nvPicPr>
          <p:cNvPr id="5" name="Picture 4">
            <a:extLst>
              <a:ext uri="{FF2B5EF4-FFF2-40B4-BE49-F238E27FC236}">
                <a16:creationId xmlns:a16="http://schemas.microsoft.com/office/drawing/2014/main" id="{6FEBB572-4789-9D41-85CC-FB27A448CBE2}"/>
              </a:ext>
            </a:extLst>
          </p:cNvPr>
          <p:cNvPicPr>
            <a:picLocks noChangeAspect="1"/>
          </p:cNvPicPr>
          <p:nvPr/>
        </p:nvPicPr>
        <p:blipFill>
          <a:blip r:embed="rId3"/>
          <a:stretch>
            <a:fillRect/>
          </a:stretch>
        </p:blipFill>
        <p:spPr>
          <a:xfrm>
            <a:off x="7405352" y="4192642"/>
            <a:ext cx="4275786" cy="2562328"/>
          </a:xfrm>
          <a:prstGeom prst="rect">
            <a:avLst/>
          </a:prstGeom>
        </p:spPr>
      </p:pic>
    </p:spTree>
    <p:extLst>
      <p:ext uri="{BB962C8B-B14F-4D97-AF65-F5344CB8AC3E}">
        <p14:creationId xmlns:p14="http://schemas.microsoft.com/office/powerpoint/2010/main" val="23286549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44BC00-EE8E-2249-A5FC-AC919FC55FD5}"/>
              </a:ext>
            </a:extLst>
          </p:cNvPr>
          <p:cNvPicPr>
            <a:picLocks noChangeAspect="1"/>
          </p:cNvPicPr>
          <p:nvPr/>
        </p:nvPicPr>
        <p:blipFill>
          <a:blip r:embed="rId2"/>
          <a:stretch>
            <a:fillRect/>
          </a:stretch>
        </p:blipFill>
        <p:spPr>
          <a:xfrm>
            <a:off x="137016" y="528034"/>
            <a:ext cx="12407482" cy="4649273"/>
          </a:xfrm>
          <a:prstGeom prst="rect">
            <a:avLst/>
          </a:prstGeom>
        </p:spPr>
      </p:pic>
      <p:sp>
        <p:nvSpPr>
          <p:cNvPr id="3" name="TextBox 2">
            <a:extLst>
              <a:ext uri="{FF2B5EF4-FFF2-40B4-BE49-F238E27FC236}">
                <a16:creationId xmlns:a16="http://schemas.microsoft.com/office/drawing/2014/main" id="{D5DDF1F3-D25D-954F-911C-D097283F2106}"/>
              </a:ext>
            </a:extLst>
          </p:cNvPr>
          <p:cNvSpPr txBox="1"/>
          <p:nvPr/>
        </p:nvSpPr>
        <p:spPr>
          <a:xfrm>
            <a:off x="631065" y="5525037"/>
            <a:ext cx="10844059" cy="369332"/>
          </a:xfrm>
          <a:prstGeom prst="rect">
            <a:avLst/>
          </a:prstGeom>
          <a:noFill/>
        </p:spPr>
        <p:txBody>
          <a:bodyPr wrap="none" rtlCol="0">
            <a:spAutoFit/>
          </a:bodyPr>
          <a:lstStyle/>
          <a:p>
            <a:r>
              <a:rPr lang="en-US" dirty="0"/>
              <a:t>Print out only every 1000 (or more) nucleotides, else the file gets very large and Excel might encounter problems. </a:t>
            </a:r>
          </a:p>
        </p:txBody>
      </p:sp>
    </p:spTree>
    <p:extLst>
      <p:ext uri="{BB962C8B-B14F-4D97-AF65-F5344CB8AC3E}">
        <p14:creationId xmlns:p14="http://schemas.microsoft.com/office/powerpoint/2010/main" val="2277055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F4325E-7696-724A-9E4B-68BDD6B00B16}"/>
              </a:ext>
            </a:extLst>
          </p:cNvPr>
          <p:cNvPicPr>
            <a:picLocks noChangeAspect="1"/>
          </p:cNvPicPr>
          <p:nvPr/>
        </p:nvPicPr>
        <p:blipFill rotWithShape="1">
          <a:blip r:embed="rId2"/>
          <a:srcRect l="1449" r="1855" b="1498"/>
          <a:stretch/>
        </p:blipFill>
        <p:spPr>
          <a:xfrm>
            <a:off x="2614411" y="537060"/>
            <a:ext cx="7851480" cy="6211469"/>
          </a:xfrm>
          <a:prstGeom prst="rect">
            <a:avLst/>
          </a:prstGeom>
        </p:spPr>
      </p:pic>
      <p:sp>
        <p:nvSpPr>
          <p:cNvPr id="3" name="TextBox 2">
            <a:extLst>
              <a:ext uri="{FF2B5EF4-FFF2-40B4-BE49-F238E27FC236}">
                <a16:creationId xmlns:a16="http://schemas.microsoft.com/office/drawing/2014/main" id="{4048787A-CB79-BE43-BE74-210F96C459C4}"/>
              </a:ext>
            </a:extLst>
          </p:cNvPr>
          <p:cNvSpPr txBox="1"/>
          <p:nvPr/>
        </p:nvSpPr>
        <p:spPr>
          <a:xfrm>
            <a:off x="3245477" y="136950"/>
            <a:ext cx="6871112" cy="400110"/>
          </a:xfrm>
          <a:prstGeom prst="rect">
            <a:avLst/>
          </a:prstGeom>
          <a:noFill/>
        </p:spPr>
        <p:txBody>
          <a:bodyPr wrap="none" rtlCol="0">
            <a:spAutoFit/>
          </a:bodyPr>
          <a:lstStyle/>
          <a:p>
            <a:r>
              <a:rPr lang="en-US" sz="2000" dirty="0"/>
              <a:t>Cumulative Palindrome Occurrence along the E.coli K12 genome</a:t>
            </a:r>
          </a:p>
        </p:txBody>
      </p:sp>
      <p:sp>
        <p:nvSpPr>
          <p:cNvPr id="4" name="TextBox 3">
            <a:extLst>
              <a:ext uri="{FF2B5EF4-FFF2-40B4-BE49-F238E27FC236}">
                <a16:creationId xmlns:a16="http://schemas.microsoft.com/office/drawing/2014/main" id="{717191EE-332C-0445-8039-2A7A05C1B72F}"/>
              </a:ext>
            </a:extLst>
          </p:cNvPr>
          <p:cNvSpPr txBox="1"/>
          <p:nvPr/>
        </p:nvSpPr>
        <p:spPr>
          <a:xfrm>
            <a:off x="309093" y="2910625"/>
            <a:ext cx="1874231" cy="646331"/>
          </a:xfrm>
          <a:prstGeom prst="rect">
            <a:avLst/>
          </a:prstGeom>
          <a:noFill/>
        </p:spPr>
        <p:txBody>
          <a:bodyPr wrap="none" rtlCol="0">
            <a:spAutoFit/>
          </a:bodyPr>
          <a:lstStyle/>
          <a:p>
            <a:r>
              <a:rPr lang="en-US" dirty="0"/>
              <a:t>.25^4*4,600,000=</a:t>
            </a:r>
          </a:p>
          <a:p>
            <a:r>
              <a:rPr lang="en-US" dirty="0"/>
              <a:t>~18,000</a:t>
            </a:r>
          </a:p>
        </p:txBody>
      </p:sp>
    </p:spTree>
    <p:extLst>
      <p:ext uri="{BB962C8B-B14F-4D97-AF65-F5344CB8AC3E}">
        <p14:creationId xmlns:p14="http://schemas.microsoft.com/office/powerpoint/2010/main" val="3830661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84E2A1-FDFF-D94E-A359-8607337E9130}"/>
              </a:ext>
            </a:extLst>
          </p:cNvPr>
          <p:cNvSpPr txBox="1"/>
          <p:nvPr/>
        </p:nvSpPr>
        <p:spPr>
          <a:xfrm>
            <a:off x="589157" y="709247"/>
            <a:ext cx="4731039" cy="1015663"/>
          </a:xfrm>
          <a:prstGeom prst="rect">
            <a:avLst/>
          </a:prstGeom>
          <a:noFill/>
        </p:spPr>
        <p:txBody>
          <a:bodyPr wrap="none" rtlCol="0">
            <a:spAutoFit/>
          </a:bodyPr>
          <a:lstStyle/>
          <a:p>
            <a:r>
              <a:rPr lang="en-US" sz="2000" dirty="0"/>
              <a:t>For Wednesday:  </a:t>
            </a:r>
          </a:p>
          <a:p>
            <a:endParaRPr lang="en-US" sz="2000" dirty="0"/>
          </a:p>
          <a:p>
            <a:r>
              <a:rPr lang="en-US" sz="2000" dirty="0"/>
              <a:t>Write a to-do-list for your student project.  </a:t>
            </a:r>
          </a:p>
        </p:txBody>
      </p:sp>
    </p:spTree>
    <p:extLst>
      <p:ext uri="{BB962C8B-B14F-4D97-AF65-F5344CB8AC3E}">
        <p14:creationId xmlns:p14="http://schemas.microsoft.com/office/powerpoint/2010/main" val="2946559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5" name="Rectangle 3"/>
          <p:cNvSpPr>
            <a:spLocks noChangeArrowheads="1"/>
          </p:cNvSpPr>
          <p:nvPr/>
        </p:nvSpPr>
        <p:spPr bwMode="auto">
          <a:xfrm>
            <a:off x="791308" y="654051"/>
            <a:ext cx="8844186" cy="1015651"/>
          </a:xfrm>
          <a:prstGeom prst="rect">
            <a:avLst/>
          </a:prstGeom>
          <a:noFill/>
          <a:ln w="9525">
            <a:noFill/>
            <a:miter lim="800000"/>
            <a:headEnd/>
            <a:tailEnd/>
          </a:ln>
          <a:effectLst/>
        </p:spPr>
        <p:txBody>
          <a:bodyPr wrap="square" lIns="91429" tIns="45714" rIns="91429" bIns="45714">
            <a:prstTxWarp prst="textNoShape">
              <a:avLst/>
            </a:prstTxWarp>
            <a:spAutoFit/>
          </a:bodyPr>
          <a:lstStyle/>
          <a:p>
            <a:pPr>
              <a:buFontTx/>
              <a:buChar char="•"/>
            </a:pPr>
            <a:r>
              <a:rPr lang="en-US" sz="2000" dirty="0">
                <a:solidFill>
                  <a:srgbClr val="000000"/>
                </a:solidFill>
                <a:latin typeface="Times" charset="0"/>
              </a:rPr>
              <a:t>Branches, splits, bipartitions</a:t>
            </a:r>
          </a:p>
          <a:p>
            <a:pPr>
              <a:buFontTx/>
              <a:buChar char="•"/>
            </a:pPr>
            <a:r>
              <a:rPr lang="en-US" sz="2000" dirty="0">
                <a:solidFill>
                  <a:srgbClr val="000000"/>
                </a:solidFill>
                <a:latin typeface="Times" charset="0"/>
              </a:rPr>
              <a:t>In a rooted tree: clades (for unrooted trees sometimes the term </a:t>
            </a:r>
            <a:r>
              <a:rPr lang="en-US" sz="2000" dirty="0" err="1">
                <a:solidFill>
                  <a:srgbClr val="000000"/>
                </a:solidFill>
                <a:latin typeface="Times" charset="0"/>
              </a:rPr>
              <a:t>clann</a:t>
            </a:r>
            <a:r>
              <a:rPr lang="en-US" sz="2000" dirty="0">
                <a:solidFill>
                  <a:srgbClr val="000000"/>
                </a:solidFill>
                <a:latin typeface="Times" charset="0"/>
              </a:rPr>
              <a:t> is used)</a:t>
            </a:r>
          </a:p>
          <a:p>
            <a:pPr>
              <a:buFontTx/>
              <a:buChar char="•"/>
            </a:pPr>
            <a:r>
              <a:rPr lang="en-US" sz="2000" dirty="0">
                <a:solidFill>
                  <a:srgbClr val="000000"/>
                </a:solidFill>
                <a:latin typeface="Times" charset="0"/>
              </a:rPr>
              <a:t>Mono-, Para-, polyphyletic groups, </a:t>
            </a:r>
            <a:r>
              <a:rPr lang="en-US" sz="2000" dirty="0" err="1">
                <a:solidFill>
                  <a:srgbClr val="000000"/>
                </a:solidFill>
                <a:latin typeface="Times" charset="0"/>
              </a:rPr>
              <a:t>cladists</a:t>
            </a:r>
            <a:r>
              <a:rPr lang="en-US" sz="2000" dirty="0">
                <a:solidFill>
                  <a:srgbClr val="000000"/>
                </a:solidFill>
                <a:latin typeface="Times" charset="0"/>
              </a:rPr>
              <a:t> and a natural taxonomy</a:t>
            </a:r>
            <a:endParaRPr lang="en-US" sz="1600" dirty="0">
              <a:solidFill>
                <a:srgbClr val="000000"/>
              </a:solidFill>
              <a:latin typeface="Times" charset="0"/>
            </a:endParaRPr>
          </a:p>
        </p:txBody>
      </p:sp>
      <p:sp>
        <p:nvSpPr>
          <p:cNvPr id="340996" name="Rectangle 4"/>
          <p:cNvSpPr>
            <a:spLocks noGrp="1" noChangeArrowheads="1"/>
          </p:cNvSpPr>
          <p:nvPr>
            <p:ph type="title"/>
          </p:nvPr>
        </p:nvSpPr>
        <p:spPr>
          <a:xfrm>
            <a:off x="726831" y="70338"/>
            <a:ext cx="7772400" cy="533400"/>
          </a:xfrm>
        </p:spPr>
        <p:txBody>
          <a:bodyPr>
            <a:normAutofit fontScale="90000"/>
          </a:bodyPr>
          <a:lstStyle/>
          <a:p>
            <a:r>
              <a:rPr lang="en-US" dirty="0"/>
              <a:t>Terminology</a:t>
            </a:r>
          </a:p>
        </p:txBody>
      </p:sp>
      <p:sp>
        <p:nvSpPr>
          <p:cNvPr id="341000" name="Text Box 8"/>
          <p:cNvSpPr txBox="1">
            <a:spLocks noChangeArrowheads="1"/>
          </p:cNvSpPr>
          <p:nvPr/>
        </p:nvSpPr>
        <p:spPr bwMode="auto">
          <a:xfrm>
            <a:off x="726831" y="1872942"/>
            <a:ext cx="9941169" cy="4888506"/>
          </a:xfrm>
          <a:prstGeom prst="rect">
            <a:avLst/>
          </a:prstGeom>
          <a:noFill/>
          <a:ln w="9525">
            <a:noFill/>
            <a:miter lim="800000"/>
            <a:headEnd/>
            <a:tailEnd/>
          </a:ln>
          <a:effectLst/>
        </p:spPr>
        <p:txBody>
          <a:bodyPr wrap="square" lIns="91429" tIns="45714" rIns="91429" bIns="45714">
            <a:prstTxWarp prst="textNoShape">
              <a:avLst/>
            </a:prstTxWarp>
            <a:spAutoFit/>
          </a:bodyPr>
          <a:lstStyle/>
          <a:p>
            <a:pPr>
              <a:spcBef>
                <a:spcPts val="500"/>
              </a:spcBef>
              <a:spcAft>
                <a:spcPts val="500"/>
              </a:spcAft>
            </a:pPr>
            <a:r>
              <a:rPr lang="en-US" dirty="0">
                <a:latin typeface="Times" charset="0"/>
              </a:rPr>
              <a:t>The term </a:t>
            </a:r>
            <a:r>
              <a:rPr lang="en-US" dirty="0" err="1">
                <a:latin typeface="Times" charset="0"/>
              </a:rPr>
              <a:t>cladogram</a:t>
            </a:r>
            <a:r>
              <a:rPr lang="en-US" dirty="0">
                <a:latin typeface="Times" charset="0"/>
              </a:rPr>
              <a:t> refers to a strictly bifurcating diagram, where each </a:t>
            </a:r>
            <a:r>
              <a:rPr lang="en-US" dirty="0" err="1">
                <a:latin typeface="Times" charset="0"/>
              </a:rPr>
              <a:t>clade</a:t>
            </a:r>
            <a:r>
              <a:rPr lang="en-US" dirty="0">
                <a:latin typeface="Times" charset="0"/>
              </a:rPr>
              <a:t> is defined by a common ancestor that only gives rise to members of this </a:t>
            </a:r>
            <a:r>
              <a:rPr lang="en-US" dirty="0" err="1">
                <a:latin typeface="Times" charset="0"/>
              </a:rPr>
              <a:t>clade</a:t>
            </a:r>
            <a:r>
              <a:rPr lang="en-US" dirty="0">
                <a:latin typeface="Times" charset="0"/>
              </a:rPr>
              <a:t>. I.e., a </a:t>
            </a:r>
            <a:r>
              <a:rPr lang="en-US" dirty="0" err="1">
                <a:latin typeface="Times" charset="0"/>
              </a:rPr>
              <a:t>clade</a:t>
            </a:r>
            <a:r>
              <a:rPr lang="en-US" dirty="0">
                <a:latin typeface="Times" charset="0"/>
              </a:rPr>
              <a:t> is </a:t>
            </a:r>
            <a:r>
              <a:rPr lang="en-US" dirty="0">
                <a:solidFill>
                  <a:srgbClr val="CC0033"/>
                </a:solidFill>
                <a:latin typeface="Times" charset="0"/>
              </a:rPr>
              <a:t>monophyletic</a:t>
            </a:r>
            <a:r>
              <a:rPr lang="en-US" dirty="0">
                <a:latin typeface="Times" charset="0"/>
              </a:rPr>
              <a:t> (derived from one ancestor) as opposed to </a:t>
            </a:r>
            <a:r>
              <a:rPr lang="en-US" dirty="0">
                <a:solidFill>
                  <a:srgbClr val="FF0000"/>
                </a:solidFill>
                <a:latin typeface="Times" charset="0"/>
              </a:rPr>
              <a:t>polyphyletic</a:t>
            </a:r>
            <a:r>
              <a:rPr lang="en-US" dirty="0">
                <a:latin typeface="Times" charset="0"/>
              </a:rPr>
              <a:t> (derived from many ancestors).  (Note: you do need to know where the root is!)</a:t>
            </a:r>
          </a:p>
          <a:p>
            <a:pPr>
              <a:spcBef>
                <a:spcPts val="500"/>
              </a:spcBef>
              <a:spcAft>
                <a:spcPts val="500"/>
              </a:spcAft>
            </a:pPr>
            <a:r>
              <a:rPr lang="en-US" dirty="0">
                <a:latin typeface="Times" charset="0"/>
              </a:rPr>
              <a:t>A </a:t>
            </a:r>
            <a:r>
              <a:rPr lang="en-US" dirty="0" err="1">
                <a:latin typeface="Times" charset="0"/>
              </a:rPr>
              <a:t>clade</a:t>
            </a:r>
            <a:r>
              <a:rPr lang="en-US" dirty="0">
                <a:latin typeface="Times" charset="0"/>
              </a:rPr>
              <a:t> is recognized and defined by </a:t>
            </a:r>
            <a:r>
              <a:rPr lang="en-US" dirty="0">
                <a:solidFill>
                  <a:srgbClr val="0000FF"/>
                </a:solidFill>
                <a:latin typeface="Times" charset="0"/>
              </a:rPr>
              <a:t>shared derived characters </a:t>
            </a:r>
            <a:r>
              <a:rPr lang="en-US" dirty="0">
                <a:latin typeface="Times" charset="0"/>
              </a:rPr>
              <a:t>(=</a:t>
            </a:r>
            <a:r>
              <a:rPr lang="en-US" dirty="0">
                <a:solidFill>
                  <a:srgbClr val="CC0033"/>
                </a:solidFill>
                <a:latin typeface="Times" charset="0"/>
              </a:rPr>
              <a:t> </a:t>
            </a:r>
            <a:r>
              <a:rPr lang="en-US" dirty="0" err="1">
                <a:solidFill>
                  <a:srgbClr val="CC0033"/>
                </a:solidFill>
                <a:latin typeface="Times" charset="0"/>
              </a:rPr>
              <a:t>synapomorphies</a:t>
            </a:r>
            <a:r>
              <a:rPr lang="en-US" dirty="0">
                <a:latin typeface="Times" charset="0"/>
              </a:rPr>
              <a:t>). </a:t>
            </a:r>
            <a:r>
              <a:rPr lang="en-US" dirty="0">
                <a:solidFill>
                  <a:srgbClr val="0000FF"/>
                </a:solidFill>
                <a:latin typeface="Times" charset="0"/>
              </a:rPr>
              <a:t>Shared primitive characters</a:t>
            </a:r>
            <a:r>
              <a:rPr lang="en-US" dirty="0">
                <a:latin typeface="Times" charset="0"/>
              </a:rPr>
              <a:t> (= </a:t>
            </a:r>
            <a:r>
              <a:rPr lang="en-US" dirty="0" err="1">
                <a:solidFill>
                  <a:srgbClr val="CC0033"/>
                </a:solidFill>
                <a:latin typeface="Times" charset="0"/>
              </a:rPr>
              <a:t>sympleisiomorphies</a:t>
            </a:r>
            <a:r>
              <a:rPr lang="en-US" dirty="0">
                <a:solidFill>
                  <a:srgbClr val="CC0033"/>
                </a:solidFill>
                <a:latin typeface="Times" charset="0"/>
              </a:rPr>
              <a:t> , </a:t>
            </a:r>
            <a:r>
              <a:rPr lang="en-US" dirty="0" err="1">
                <a:solidFill>
                  <a:srgbClr val="333333"/>
                </a:solidFill>
                <a:latin typeface="Times" charset="0"/>
              </a:rPr>
              <a:t>aternative</a:t>
            </a:r>
            <a:r>
              <a:rPr lang="en-US" dirty="0">
                <a:solidFill>
                  <a:srgbClr val="333333"/>
                </a:solidFill>
                <a:latin typeface="Times" charset="0"/>
              </a:rPr>
              <a:t> spelling is </a:t>
            </a:r>
            <a:r>
              <a:rPr lang="en-US" dirty="0" err="1">
                <a:solidFill>
                  <a:srgbClr val="333333"/>
                </a:solidFill>
                <a:latin typeface="Times" charset="0"/>
              </a:rPr>
              <a:t>symplesiomorphies</a:t>
            </a:r>
            <a:r>
              <a:rPr lang="en-US" dirty="0">
                <a:latin typeface="Times" charset="0"/>
              </a:rPr>
              <a:t>) do not define a clade. (see in class example drawing ala </a:t>
            </a:r>
            <a:r>
              <a:rPr lang="en-US" dirty="0" err="1">
                <a:latin typeface="Times" charset="0"/>
              </a:rPr>
              <a:t>Hennig</a:t>
            </a:r>
            <a:r>
              <a:rPr lang="en-US" dirty="0">
                <a:latin typeface="Times" charset="0"/>
              </a:rPr>
              <a:t>). </a:t>
            </a:r>
          </a:p>
          <a:p>
            <a:pPr>
              <a:spcBef>
                <a:spcPts val="500"/>
              </a:spcBef>
              <a:spcAft>
                <a:spcPts val="500"/>
              </a:spcAft>
            </a:pPr>
            <a:r>
              <a:rPr lang="en-US" dirty="0" err="1">
                <a:solidFill>
                  <a:srgbClr val="0000FF"/>
                </a:solidFill>
                <a:latin typeface="Times" charset="0"/>
              </a:rPr>
              <a:t>Homoplasies</a:t>
            </a:r>
            <a:r>
              <a:rPr lang="en-US" dirty="0">
                <a:latin typeface="Times" charset="0"/>
              </a:rPr>
              <a:t> (characters that evolved independently, e.g. animals with wings) define </a:t>
            </a:r>
            <a:r>
              <a:rPr lang="en-US" dirty="0">
                <a:solidFill>
                  <a:srgbClr val="FF0000"/>
                </a:solidFill>
                <a:latin typeface="Times" charset="0"/>
              </a:rPr>
              <a:t>polyphyletic</a:t>
            </a:r>
            <a:r>
              <a:rPr lang="en-US" dirty="0">
                <a:latin typeface="Times" charset="0"/>
              </a:rPr>
              <a:t> groups </a:t>
            </a:r>
          </a:p>
          <a:p>
            <a:pPr>
              <a:spcBef>
                <a:spcPts val="500"/>
              </a:spcBef>
              <a:spcAft>
                <a:spcPts val="500"/>
              </a:spcAft>
            </a:pPr>
            <a:r>
              <a:rPr lang="en-US" dirty="0">
                <a:latin typeface="Times" charset="0"/>
              </a:rPr>
              <a:t>To use these terms you need to have </a:t>
            </a:r>
            <a:r>
              <a:rPr lang="en-US" dirty="0">
                <a:solidFill>
                  <a:srgbClr val="CC0033"/>
                </a:solidFill>
                <a:latin typeface="Times" charset="0"/>
              </a:rPr>
              <a:t>polarized characters</a:t>
            </a:r>
            <a:r>
              <a:rPr lang="en-US" dirty="0">
                <a:latin typeface="Times" charset="0"/>
              </a:rPr>
              <a:t>; for most molecular characters you don't know which state is primitive and which is derived (exceptions:....). </a:t>
            </a:r>
          </a:p>
          <a:p>
            <a:pPr>
              <a:spcBef>
                <a:spcPts val="500"/>
              </a:spcBef>
              <a:spcAft>
                <a:spcPts val="500"/>
              </a:spcAft>
            </a:pPr>
            <a:endParaRPr lang="en-US" dirty="0">
              <a:latin typeface="Times" charset="0"/>
            </a:endParaRPr>
          </a:p>
          <a:p>
            <a:pPr>
              <a:spcBef>
                <a:spcPts val="500"/>
              </a:spcBef>
              <a:spcAft>
                <a:spcPts val="500"/>
              </a:spcAft>
            </a:pPr>
            <a:r>
              <a:rPr lang="en-US" dirty="0" err="1">
                <a:latin typeface="Times" charset="0"/>
              </a:rPr>
              <a:t>Hennig</a:t>
            </a:r>
            <a:r>
              <a:rPr lang="en-US" dirty="0">
                <a:latin typeface="Times" charset="0"/>
              </a:rPr>
              <a:t> </a:t>
            </a:r>
            <a:r>
              <a:rPr lang="en-US" i="1" dirty="0">
                <a:latin typeface="Times" charset="0"/>
              </a:rPr>
              <a:t>versus </a:t>
            </a:r>
            <a:r>
              <a:rPr lang="en-US" dirty="0" err="1">
                <a:latin typeface="Times" charset="0"/>
              </a:rPr>
              <a:t>Ashlock</a:t>
            </a:r>
            <a:r>
              <a:rPr lang="en-US" i="1" dirty="0">
                <a:latin typeface="Times" charset="0"/>
              </a:rPr>
              <a:t> (</a:t>
            </a:r>
            <a:r>
              <a:rPr lang="en-US" dirty="0">
                <a:latin typeface="Times" charset="0"/>
              </a:rPr>
              <a:t>and </a:t>
            </a:r>
            <a:r>
              <a:rPr lang="en-US" dirty="0" err="1">
                <a:latin typeface="Times" charset="0"/>
              </a:rPr>
              <a:t>Mayr</a:t>
            </a:r>
            <a:r>
              <a:rPr lang="en-US" i="1" dirty="0">
                <a:latin typeface="Times" charset="0"/>
              </a:rPr>
              <a:t>)  </a:t>
            </a:r>
            <a:br>
              <a:rPr lang="en-US" i="1" dirty="0">
                <a:latin typeface="Times" charset="0"/>
              </a:rPr>
            </a:br>
            <a:r>
              <a:rPr lang="en-US" i="1" dirty="0" err="1">
                <a:latin typeface="Times" charset="0"/>
              </a:rPr>
              <a:t>holophyletic</a:t>
            </a:r>
            <a:r>
              <a:rPr lang="en-US" i="1" dirty="0">
                <a:latin typeface="Times" charset="0"/>
              </a:rPr>
              <a:t>, monophyletic, paraphyletic, paraphyletic </a:t>
            </a:r>
            <a:br>
              <a:rPr lang="en-US" dirty="0">
                <a:latin typeface="Times" charset="0"/>
              </a:rPr>
            </a:br>
            <a:br>
              <a:rPr lang="en-US" dirty="0">
                <a:latin typeface="Times" charset="0"/>
              </a:rPr>
            </a:br>
            <a:endParaRPr lang="en-US" dirty="0"/>
          </a:p>
        </p:txBody>
      </p:sp>
    </p:spTree>
    <p:extLst>
      <p:ext uri="{BB962C8B-B14F-4D97-AF65-F5344CB8AC3E}">
        <p14:creationId xmlns:p14="http://schemas.microsoft.com/office/powerpoint/2010/main" val="495322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1524000" y="0"/>
            <a:ext cx="7772400" cy="1143000"/>
          </a:xfrm>
        </p:spPr>
        <p:txBody>
          <a:bodyPr/>
          <a:lstStyle/>
          <a:p>
            <a:r>
              <a:rPr lang="en-US"/>
              <a:t>Trees – what might they mean?  </a:t>
            </a:r>
          </a:p>
        </p:txBody>
      </p:sp>
      <p:sp>
        <p:nvSpPr>
          <p:cNvPr id="220163" name="Text Box 3"/>
          <p:cNvSpPr txBox="1">
            <a:spLocks noChangeArrowheads="1"/>
          </p:cNvSpPr>
          <p:nvPr/>
        </p:nvSpPr>
        <p:spPr bwMode="auto">
          <a:xfrm>
            <a:off x="1676402" y="914402"/>
            <a:ext cx="7331075" cy="830985"/>
          </a:xfrm>
          <a:prstGeom prst="rect">
            <a:avLst/>
          </a:prstGeom>
          <a:noFill/>
          <a:ln w="9525">
            <a:noFill/>
            <a:miter lim="800000"/>
            <a:headEnd/>
            <a:tailEnd/>
          </a:ln>
          <a:effectLst/>
        </p:spPr>
        <p:txBody>
          <a:bodyPr lIns="91429" tIns="45714" rIns="91429" bIns="45714">
            <a:prstTxWarp prst="textNoShape">
              <a:avLst/>
            </a:prstTxWarp>
            <a:spAutoFit/>
          </a:bodyPr>
          <a:lstStyle/>
          <a:p>
            <a:pPr fontAlgn="base">
              <a:spcBef>
                <a:spcPct val="0"/>
              </a:spcBef>
              <a:spcAft>
                <a:spcPct val="0"/>
              </a:spcAft>
              <a:defRPr/>
            </a:pPr>
            <a:r>
              <a:rPr lang="en-US" sz="2400" b="1" dirty="0">
                <a:solidFill>
                  <a:srgbClr val="000000"/>
                </a:solidFill>
                <a:latin typeface="Times New Roman" charset="0"/>
              </a:rPr>
              <a:t>Calculating a tree is comparatively easy, figuring out what it might mean is much more difficult.  </a:t>
            </a:r>
          </a:p>
        </p:txBody>
      </p:sp>
      <p:sp>
        <p:nvSpPr>
          <p:cNvPr id="220164" name="Text Box 4"/>
          <p:cNvSpPr txBox="1">
            <a:spLocks noChangeArrowheads="1"/>
          </p:cNvSpPr>
          <p:nvPr/>
        </p:nvSpPr>
        <p:spPr bwMode="auto">
          <a:xfrm>
            <a:off x="2133601" y="2819400"/>
            <a:ext cx="18704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fontAlgn="base">
              <a:spcBef>
                <a:spcPct val="0"/>
              </a:spcBef>
              <a:spcAft>
                <a:spcPct val="0"/>
              </a:spcAft>
              <a:defRPr/>
            </a:pPr>
            <a:endParaRPr lang="en-US" sz="2400" b="1">
              <a:solidFill>
                <a:srgbClr val="000000"/>
              </a:solidFill>
              <a:latin typeface="Times New Roman" charset="0"/>
            </a:endParaRPr>
          </a:p>
        </p:txBody>
      </p:sp>
      <p:sp>
        <p:nvSpPr>
          <p:cNvPr id="220165" name="Line 5"/>
          <p:cNvSpPr>
            <a:spLocks noChangeShapeType="1"/>
          </p:cNvSpPr>
          <p:nvPr/>
        </p:nvSpPr>
        <p:spPr bwMode="auto">
          <a:xfrm>
            <a:off x="3657600" y="2286000"/>
            <a:ext cx="37338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0166" name="Text Box 6"/>
          <p:cNvSpPr txBox="1">
            <a:spLocks noChangeArrowheads="1"/>
          </p:cNvSpPr>
          <p:nvPr/>
        </p:nvSpPr>
        <p:spPr bwMode="auto">
          <a:xfrm>
            <a:off x="1905001" y="1752600"/>
            <a:ext cx="5334055"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fontAlgn="base">
              <a:spcBef>
                <a:spcPct val="0"/>
              </a:spcBef>
              <a:spcAft>
                <a:spcPct val="0"/>
              </a:spcAft>
              <a:defRPr/>
            </a:pPr>
            <a:r>
              <a:rPr lang="en-US" sz="2400" b="1" dirty="0">
                <a:solidFill>
                  <a:srgbClr val="000000"/>
                </a:solidFill>
                <a:latin typeface="Times New Roman" charset="0"/>
              </a:rPr>
              <a:t>If this is the probable organismal tree: </a:t>
            </a:r>
          </a:p>
        </p:txBody>
      </p:sp>
      <p:sp>
        <p:nvSpPr>
          <p:cNvPr id="220167" name="Line 7"/>
          <p:cNvSpPr>
            <a:spLocks noChangeShapeType="1"/>
          </p:cNvSpPr>
          <p:nvPr/>
        </p:nvSpPr>
        <p:spPr bwMode="auto">
          <a:xfrm>
            <a:off x="3657600" y="2286000"/>
            <a:ext cx="0" cy="685800"/>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0168" name="Line 8"/>
          <p:cNvSpPr>
            <a:spLocks noChangeShapeType="1"/>
          </p:cNvSpPr>
          <p:nvPr/>
        </p:nvSpPr>
        <p:spPr bwMode="auto">
          <a:xfrm>
            <a:off x="3657600" y="2971800"/>
            <a:ext cx="4572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0169" name="Line 9"/>
          <p:cNvSpPr>
            <a:spLocks noChangeShapeType="1"/>
          </p:cNvSpPr>
          <p:nvPr/>
        </p:nvSpPr>
        <p:spPr bwMode="auto">
          <a:xfrm>
            <a:off x="4114800" y="2743200"/>
            <a:ext cx="0" cy="838200"/>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0170" name="Line 10"/>
          <p:cNvSpPr>
            <a:spLocks noChangeShapeType="1"/>
          </p:cNvSpPr>
          <p:nvPr/>
        </p:nvSpPr>
        <p:spPr bwMode="auto">
          <a:xfrm>
            <a:off x="4114800" y="2743200"/>
            <a:ext cx="32004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0171" name="Line 11"/>
          <p:cNvSpPr>
            <a:spLocks noChangeShapeType="1"/>
          </p:cNvSpPr>
          <p:nvPr/>
        </p:nvSpPr>
        <p:spPr bwMode="auto">
          <a:xfrm flipV="1">
            <a:off x="4114800" y="3581400"/>
            <a:ext cx="7620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0172" name="Line 12"/>
          <p:cNvSpPr>
            <a:spLocks noChangeShapeType="1"/>
          </p:cNvSpPr>
          <p:nvPr/>
        </p:nvSpPr>
        <p:spPr bwMode="auto">
          <a:xfrm>
            <a:off x="4876800" y="3200400"/>
            <a:ext cx="0" cy="762000"/>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0173" name="Line 13"/>
          <p:cNvSpPr>
            <a:spLocks noChangeShapeType="1"/>
          </p:cNvSpPr>
          <p:nvPr/>
        </p:nvSpPr>
        <p:spPr bwMode="auto">
          <a:xfrm>
            <a:off x="4876800" y="3200400"/>
            <a:ext cx="24384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0174" name="Line 14"/>
          <p:cNvSpPr>
            <a:spLocks noChangeShapeType="1"/>
          </p:cNvSpPr>
          <p:nvPr/>
        </p:nvSpPr>
        <p:spPr bwMode="auto">
          <a:xfrm>
            <a:off x="4876800" y="3962400"/>
            <a:ext cx="23622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0175" name="Text Box 15"/>
          <p:cNvSpPr txBox="1">
            <a:spLocks noChangeArrowheads="1"/>
          </p:cNvSpPr>
          <p:nvPr/>
        </p:nvSpPr>
        <p:spPr bwMode="auto">
          <a:xfrm>
            <a:off x="7620001" y="2438400"/>
            <a:ext cx="1402331"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fontAlgn="base">
              <a:spcBef>
                <a:spcPct val="0"/>
              </a:spcBef>
              <a:spcAft>
                <a:spcPct val="0"/>
              </a:spcAft>
              <a:defRPr/>
            </a:pPr>
            <a:r>
              <a:rPr lang="en-US" sz="2400" b="1">
                <a:solidFill>
                  <a:srgbClr val="000000"/>
                </a:solidFill>
                <a:latin typeface="Times New Roman" charset="0"/>
              </a:rPr>
              <a:t>species B</a:t>
            </a:r>
          </a:p>
        </p:txBody>
      </p:sp>
      <p:sp>
        <p:nvSpPr>
          <p:cNvPr id="220176" name="Text Box 16"/>
          <p:cNvSpPr txBox="1">
            <a:spLocks noChangeArrowheads="1"/>
          </p:cNvSpPr>
          <p:nvPr/>
        </p:nvSpPr>
        <p:spPr bwMode="auto">
          <a:xfrm>
            <a:off x="7620000" y="1981200"/>
            <a:ext cx="139950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fontAlgn="base">
              <a:spcBef>
                <a:spcPct val="0"/>
              </a:spcBef>
              <a:spcAft>
                <a:spcPct val="0"/>
              </a:spcAft>
              <a:defRPr/>
            </a:pPr>
            <a:r>
              <a:rPr lang="en-US" sz="2400" b="1">
                <a:solidFill>
                  <a:srgbClr val="000000"/>
                </a:solidFill>
                <a:latin typeface="Times New Roman" charset="0"/>
              </a:rPr>
              <a:t>species A</a:t>
            </a:r>
          </a:p>
        </p:txBody>
      </p:sp>
      <p:sp>
        <p:nvSpPr>
          <p:cNvPr id="220177" name="Text Box 17"/>
          <p:cNvSpPr txBox="1">
            <a:spLocks noChangeArrowheads="1"/>
          </p:cNvSpPr>
          <p:nvPr/>
        </p:nvSpPr>
        <p:spPr bwMode="auto">
          <a:xfrm>
            <a:off x="7620002" y="3048000"/>
            <a:ext cx="141969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fontAlgn="base">
              <a:spcBef>
                <a:spcPct val="0"/>
              </a:spcBef>
              <a:spcAft>
                <a:spcPct val="0"/>
              </a:spcAft>
              <a:defRPr/>
            </a:pPr>
            <a:r>
              <a:rPr lang="en-US" sz="2400" b="1">
                <a:solidFill>
                  <a:srgbClr val="000000"/>
                </a:solidFill>
                <a:latin typeface="Times New Roman" charset="0"/>
              </a:rPr>
              <a:t>species C</a:t>
            </a:r>
          </a:p>
        </p:txBody>
      </p:sp>
      <p:sp>
        <p:nvSpPr>
          <p:cNvPr id="220178" name="Text Box 18"/>
          <p:cNvSpPr txBox="1">
            <a:spLocks noChangeArrowheads="1"/>
          </p:cNvSpPr>
          <p:nvPr/>
        </p:nvSpPr>
        <p:spPr bwMode="auto">
          <a:xfrm>
            <a:off x="7620002" y="3657600"/>
            <a:ext cx="141969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fontAlgn="base">
              <a:spcBef>
                <a:spcPct val="0"/>
              </a:spcBef>
              <a:spcAft>
                <a:spcPct val="0"/>
              </a:spcAft>
              <a:defRPr/>
            </a:pPr>
            <a:r>
              <a:rPr lang="en-US" sz="2400" b="1">
                <a:solidFill>
                  <a:srgbClr val="000000"/>
                </a:solidFill>
                <a:latin typeface="Times New Roman" charset="0"/>
              </a:rPr>
              <a:t>species D</a:t>
            </a:r>
          </a:p>
        </p:txBody>
      </p:sp>
      <p:sp>
        <p:nvSpPr>
          <p:cNvPr id="220179" name="Line 19"/>
          <p:cNvSpPr>
            <a:spLocks noChangeShapeType="1"/>
          </p:cNvSpPr>
          <p:nvPr/>
        </p:nvSpPr>
        <p:spPr bwMode="auto">
          <a:xfrm>
            <a:off x="3657600" y="4876800"/>
            <a:ext cx="37338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0180" name="Line 20"/>
          <p:cNvSpPr>
            <a:spLocks noChangeShapeType="1"/>
          </p:cNvSpPr>
          <p:nvPr/>
        </p:nvSpPr>
        <p:spPr bwMode="auto">
          <a:xfrm>
            <a:off x="3657600" y="4876800"/>
            <a:ext cx="0" cy="685800"/>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0181" name="Line 21"/>
          <p:cNvSpPr>
            <a:spLocks noChangeShapeType="1"/>
          </p:cNvSpPr>
          <p:nvPr/>
        </p:nvSpPr>
        <p:spPr bwMode="auto">
          <a:xfrm>
            <a:off x="3657600" y="5562600"/>
            <a:ext cx="9144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0182" name="Line 22"/>
          <p:cNvSpPr>
            <a:spLocks noChangeShapeType="1"/>
          </p:cNvSpPr>
          <p:nvPr/>
        </p:nvSpPr>
        <p:spPr bwMode="auto">
          <a:xfrm>
            <a:off x="4572000" y="5334000"/>
            <a:ext cx="0" cy="838200"/>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0183" name="Line 23"/>
          <p:cNvSpPr>
            <a:spLocks noChangeShapeType="1"/>
          </p:cNvSpPr>
          <p:nvPr/>
        </p:nvSpPr>
        <p:spPr bwMode="auto">
          <a:xfrm>
            <a:off x="4572000" y="5334000"/>
            <a:ext cx="27432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0184" name="Line 24"/>
          <p:cNvSpPr>
            <a:spLocks noChangeShapeType="1"/>
          </p:cNvSpPr>
          <p:nvPr/>
        </p:nvSpPr>
        <p:spPr bwMode="auto">
          <a:xfrm flipV="1">
            <a:off x="4572000" y="6172200"/>
            <a:ext cx="3048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0185" name="Line 25"/>
          <p:cNvSpPr>
            <a:spLocks noChangeShapeType="1"/>
          </p:cNvSpPr>
          <p:nvPr/>
        </p:nvSpPr>
        <p:spPr bwMode="auto">
          <a:xfrm>
            <a:off x="4876800" y="5791200"/>
            <a:ext cx="0" cy="762000"/>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0186" name="Line 26"/>
          <p:cNvSpPr>
            <a:spLocks noChangeShapeType="1"/>
          </p:cNvSpPr>
          <p:nvPr/>
        </p:nvSpPr>
        <p:spPr bwMode="auto">
          <a:xfrm>
            <a:off x="4876800" y="5791200"/>
            <a:ext cx="15240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0187" name="Line 27"/>
          <p:cNvSpPr>
            <a:spLocks noChangeShapeType="1"/>
          </p:cNvSpPr>
          <p:nvPr/>
        </p:nvSpPr>
        <p:spPr bwMode="auto">
          <a:xfrm>
            <a:off x="4876800" y="6553200"/>
            <a:ext cx="12192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0188" name="Text Box 28"/>
          <p:cNvSpPr txBox="1">
            <a:spLocks noChangeArrowheads="1"/>
          </p:cNvSpPr>
          <p:nvPr/>
        </p:nvSpPr>
        <p:spPr bwMode="auto">
          <a:xfrm>
            <a:off x="7696200" y="6248400"/>
            <a:ext cx="1728784"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fontAlgn="base">
              <a:spcBef>
                <a:spcPct val="0"/>
              </a:spcBef>
              <a:spcAft>
                <a:spcPct val="0"/>
              </a:spcAft>
              <a:defRPr/>
            </a:pPr>
            <a:r>
              <a:rPr lang="en-US" sz="2400" b="1">
                <a:solidFill>
                  <a:srgbClr val="000000"/>
                </a:solidFill>
                <a:latin typeface="Times New Roman" charset="0"/>
              </a:rPr>
              <a:t>seq. from B</a:t>
            </a:r>
          </a:p>
        </p:txBody>
      </p:sp>
      <p:sp>
        <p:nvSpPr>
          <p:cNvPr id="220189" name="Text Box 29"/>
          <p:cNvSpPr txBox="1">
            <a:spLocks noChangeArrowheads="1"/>
          </p:cNvSpPr>
          <p:nvPr/>
        </p:nvSpPr>
        <p:spPr bwMode="auto">
          <a:xfrm>
            <a:off x="7620000" y="4572000"/>
            <a:ext cx="172593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fontAlgn="base">
              <a:spcBef>
                <a:spcPct val="0"/>
              </a:spcBef>
              <a:spcAft>
                <a:spcPct val="0"/>
              </a:spcAft>
              <a:defRPr/>
            </a:pPr>
            <a:r>
              <a:rPr lang="en-US" sz="2400" b="1">
                <a:solidFill>
                  <a:srgbClr val="000000"/>
                </a:solidFill>
                <a:latin typeface="Times New Roman" charset="0"/>
              </a:rPr>
              <a:t>seq. from A</a:t>
            </a:r>
          </a:p>
        </p:txBody>
      </p:sp>
      <p:sp>
        <p:nvSpPr>
          <p:cNvPr id="220190" name="Text Box 30"/>
          <p:cNvSpPr txBox="1">
            <a:spLocks noChangeArrowheads="1"/>
          </p:cNvSpPr>
          <p:nvPr/>
        </p:nvSpPr>
        <p:spPr bwMode="auto">
          <a:xfrm>
            <a:off x="7620000" y="5638800"/>
            <a:ext cx="174615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fontAlgn="base">
              <a:spcBef>
                <a:spcPct val="0"/>
              </a:spcBef>
              <a:spcAft>
                <a:spcPct val="0"/>
              </a:spcAft>
              <a:defRPr/>
            </a:pPr>
            <a:r>
              <a:rPr lang="en-US" sz="2400" b="1">
                <a:solidFill>
                  <a:srgbClr val="000000"/>
                </a:solidFill>
                <a:latin typeface="Times New Roman" charset="0"/>
              </a:rPr>
              <a:t>seq. from C</a:t>
            </a:r>
          </a:p>
        </p:txBody>
      </p:sp>
      <p:sp>
        <p:nvSpPr>
          <p:cNvPr id="220191" name="Text Box 31"/>
          <p:cNvSpPr txBox="1">
            <a:spLocks noChangeArrowheads="1"/>
          </p:cNvSpPr>
          <p:nvPr/>
        </p:nvSpPr>
        <p:spPr bwMode="auto">
          <a:xfrm>
            <a:off x="7620000" y="5105400"/>
            <a:ext cx="174615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fontAlgn="base">
              <a:spcBef>
                <a:spcPct val="0"/>
              </a:spcBef>
              <a:spcAft>
                <a:spcPct val="0"/>
              </a:spcAft>
              <a:defRPr/>
            </a:pPr>
            <a:r>
              <a:rPr lang="en-US" sz="2400" b="1">
                <a:solidFill>
                  <a:srgbClr val="FF0000"/>
                </a:solidFill>
                <a:latin typeface="Times New Roman" charset="0"/>
              </a:rPr>
              <a:t>seq. from D</a:t>
            </a:r>
          </a:p>
        </p:txBody>
      </p:sp>
      <p:sp>
        <p:nvSpPr>
          <p:cNvPr id="32" name="TextBox 31"/>
          <p:cNvSpPr txBox="1"/>
          <p:nvPr/>
        </p:nvSpPr>
        <p:spPr>
          <a:xfrm>
            <a:off x="1524001" y="4262736"/>
            <a:ext cx="7403408" cy="457390"/>
          </a:xfrm>
          <a:prstGeom prst="rect">
            <a:avLst/>
          </a:prstGeom>
          <a:noFill/>
        </p:spPr>
        <p:txBody>
          <a:bodyPr wrap="none" lIns="91429" tIns="45714" rIns="91429" bIns="45714" rtlCol="0">
            <a:spAutoFit/>
          </a:bodyPr>
          <a:lstStyle/>
          <a:p>
            <a:pPr fontAlgn="base">
              <a:spcBef>
                <a:spcPct val="0"/>
              </a:spcBef>
              <a:spcAft>
                <a:spcPct val="0"/>
              </a:spcAft>
              <a:defRPr/>
            </a:pPr>
            <a:r>
              <a:rPr lang="en-US" sz="2400" b="1" dirty="0">
                <a:solidFill>
                  <a:srgbClr val="000000"/>
                </a:solidFill>
                <a:latin typeface="Times New Roman" charset="0"/>
              </a:rPr>
              <a:t>what could be the reason for obtaining  this gene tree:</a:t>
            </a:r>
          </a:p>
        </p:txBody>
      </p:sp>
    </p:spTree>
    <p:extLst>
      <p:ext uri="{BB962C8B-B14F-4D97-AF65-F5344CB8AC3E}">
        <p14:creationId xmlns:p14="http://schemas.microsoft.com/office/powerpoint/2010/main" val="1203927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1676400" y="152400"/>
            <a:ext cx="7772400" cy="1143000"/>
          </a:xfrm>
        </p:spPr>
        <p:txBody>
          <a:bodyPr/>
          <a:lstStyle/>
          <a:p>
            <a:pPr algn="l"/>
            <a:r>
              <a:rPr lang="en-US"/>
              <a:t>lack of resolution </a:t>
            </a:r>
          </a:p>
        </p:txBody>
      </p:sp>
      <p:sp>
        <p:nvSpPr>
          <p:cNvPr id="221187" name="Line 3"/>
          <p:cNvSpPr>
            <a:spLocks noChangeShapeType="1"/>
          </p:cNvSpPr>
          <p:nvPr/>
        </p:nvSpPr>
        <p:spPr bwMode="auto">
          <a:xfrm>
            <a:off x="3276600" y="2362200"/>
            <a:ext cx="37338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1188" name="Line 4"/>
          <p:cNvSpPr>
            <a:spLocks noChangeShapeType="1"/>
          </p:cNvSpPr>
          <p:nvPr/>
        </p:nvSpPr>
        <p:spPr bwMode="auto">
          <a:xfrm>
            <a:off x="3276601" y="2362200"/>
            <a:ext cx="1588" cy="685800"/>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1189" name="Line 5"/>
          <p:cNvSpPr>
            <a:spLocks noChangeShapeType="1"/>
          </p:cNvSpPr>
          <p:nvPr/>
        </p:nvSpPr>
        <p:spPr bwMode="auto">
          <a:xfrm>
            <a:off x="3276600" y="3048000"/>
            <a:ext cx="9144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1190" name="Line 6"/>
          <p:cNvSpPr>
            <a:spLocks noChangeShapeType="1"/>
          </p:cNvSpPr>
          <p:nvPr/>
        </p:nvSpPr>
        <p:spPr bwMode="auto">
          <a:xfrm>
            <a:off x="4191001" y="2819400"/>
            <a:ext cx="1588" cy="838200"/>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1191" name="Line 7"/>
          <p:cNvSpPr>
            <a:spLocks noChangeShapeType="1"/>
          </p:cNvSpPr>
          <p:nvPr/>
        </p:nvSpPr>
        <p:spPr bwMode="auto">
          <a:xfrm>
            <a:off x="4191000" y="2819400"/>
            <a:ext cx="27432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1192" name="Line 8"/>
          <p:cNvSpPr>
            <a:spLocks noChangeShapeType="1"/>
          </p:cNvSpPr>
          <p:nvPr/>
        </p:nvSpPr>
        <p:spPr bwMode="auto">
          <a:xfrm flipV="1">
            <a:off x="4191000" y="3657600"/>
            <a:ext cx="3048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1193" name="Line 9"/>
          <p:cNvSpPr>
            <a:spLocks noChangeShapeType="1"/>
          </p:cNvSpPr>
          <p:nvPr/>
        </p:nvSpPr>
        <p:spPr bwMode="auto">
          <a:xfrm>
            <a:off x="4495801" y="3276600"/>
            <a:ext cx="1588" cy="762000"/>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1194" name="Line 10"/>
          <p:cNvSpPr>
            <a:spLocks noChangeShapeType="1"/>
          </p:cNvSpPr>
          <p:nvPr/>
        </p:nvSpPr>
        <p:spPr bwMode="auto">
          <a:xfrm>
            <a:off x="4495800" y="3276600"/>
            <a:ext cx="12192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1195" name="Line 11"/>
          <p:cNvSpPr>
            <a:spLocks noChangeShapeType="1"/>
          </p:cNvSpPr>
          <p:nvPr/>
        </p:nvSpPr>
        <p:spPr bwMode="auto">
          <a:xfrm>
            <a:off x="4495800" y="4038600"/>
            <a:ext cx="12192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1196" name="Text Box 12"/>
          <p:cNvSpPr txBox="1">
            <a:spLocks noChangeArrowheads="1"/>
          </p:cNvSpPr>
          <p:nvPr/>
        </p:nvSpPr>
        <p:spPr bwMode="auto">
          <a:xfrm>
            <a:off x="5715000" y="3733800"/>
            <a:ext cx="1758950" cy="457200"/>
          </a:xfrm>
          <a:prstGeom prst="rect">
            <a:avLst/>
          </a:prstGeom>
          <a:noFill/>
          <a:ln w="9525">
            <a:noFill/>
            <a:miter lim="800000"/>
            <a:headEnd/>
            <a:tailEnd/>
          </a:ln>
          <a:effectLst/>
        </p:spPr>
        <p:txBody>
          <a:bodyPr lIns="91429" tIns="45714" rIns="91429" bIns="45714">
            <a:prstTxWarp prst="textNoShape">
              <a:avLst/>
            </a:prstTxWarp>
            <a:spAutoFit/>
          </a:bodyPr>
          <a:lstStyle/>
          <a:p>
            <a:pPr fontAlgn="base">
              <a:spcBef>
                <a:spcPct val="0"/>
              </a:spcBef>
              <a:spcAft>
                <a:spcPct val="0"/>
              </a:spcAft>
              <a:defRPr/>
            </a:pPr>
            <a:r>
              <a:rPr lang="en-US" sz="2400" b="1">
                <a:solidFill>
                  <a:srgbClr val="000000"/>
                </a:solidFill>
                <a:latin typeface="Times New Roman" charset="0"/>
              </a:rPr>
              <a:t>seq. from B</a:t>
            </a:r>
          </a:p>
        </p:txBody>
      </p:sp>
      <p:sp>
        <p:nvSpPr>
          <p:cNvPr id="221197" name="Text Box 13"/>
          <p:cNvSpPr txBox="1">
            <a:spLocks noChangeArrowheads="1"/>
          </p:cNvSpPr>
          <p:nvPr/>
        </p:nvSpPr>
        <p:spPr bwMode="auto">
          <a:xfrm>
            <a:off x="7239000" y="2057400"/>
            <a:ext cx="172593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fontAlgn="base">
              <a:spcBef>
                <a:spcPct val="0"/>
              </a:spcBef>
              <a:spcAft>
                <a:spcPct val="0"/>
              </a:spcAft>
              <a:defRPr/>
            </a:pPr>
            <a:r>
              <a:rPr lang="en-US" sz="2400" b="1">
                <a:solidFill>
                  <a:srgbClr val="000000"/>
                </a:solidFill>
                <a:latin typeface="Times New Roman" charset="0"/>
              </a:rPr>
              <a:t>seq. from A</a:t>
            </a:r>
          </a:p>
        </p:txBody>
      </p:sp>
      <p:sp>
        <p:nvSpPr>
          <p:cNvPr id="221198" name="Text Box 14"/>
          <p:cNvSpPr txBox="1">
            <a:spLocks noChangeArrowheads="1"/>
          </p:cNvSpPr>
          <p:nvPr/>
        </p:nvSpPr>
        <p:spPr bwMode="auto">
          <a:xfrm>
            <a:off x="5715000" y="3048000"/>
            <a:ext cx="174615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fontAlgn="base">
              <a:spcBef>
                <a:spcPct val="0"/>
              </a:spcBef>
              <a:spcAft>
                <a:spcPct val="0"/>
              </a:spcAft>
              <a:defRPr/>
            </a:pPr>
            <a:r>
              <a:rPr lang="en-US" sz="2400" b="1">
                <a:solidFill>
                  <a:srgbClr val="000000"/>
                </a:solidFill>
                <a:latin typeface="Times New Roman" charset="0"/>
              </a:rPr>
              <a:t>seq. from C</a:t>
            </a:r>
          </a:p>
        </p:txBody>
      </p:sp>
      <p:sp>
        <p:nvSpPr>
          <p:cNvPr id="221199" name="Text Box 15"/>
          <p:cNvSpPr txBox="1">
            <a:spLocks noChangeArrowheads="1"/>
          </p:cNvSpPr>
          <p:nvPr/>
        </p:nvSpPr>
        <p:spPr bwMode="auto">
          <a:xfrm>
            <a:off x="7239000" y="2590800"/>
            <a:ext cx="174615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fontAlgn="base">
              <a:spcBef>
                <a:spcPct val="0"/>
              </a:spcBef>
              <a:spcAft>
                <a:spcPct val="0"/>
              </a:spcAft>
              <a:defRPr/>
            </a:pPr>
            <a:r>
              <a:rPr lang="en-US" sz="2400" b="1">
                <a:solidFill>
                  <a:srgbClr val="FF0000"/>
                </a:solidFill>
                <a:latin typeface="Times New Roman" charset="0"/>
              </a:rPr>
              <a:t>seq. from D</a:t>
            </a:r>
          </a:p>
        </p:txBody>
      </p:sp>
      <p:grpSp>
        <p:nvGrpSpPr>
          <p:cNvPr id="2" name="Group 16"/>
          <p:cNvGrpSpPr>
            <a:grpSpLocks/>
          </p:cNvGrpSpPr>
          <p:nvPr/>
        </p:nvGrpSpPr>
        <p:grpSpPr bwMode="auto">
          <a:xfrm>
            <a:off x="3260726" y="3733802"/>
            <a:ext cx="7243763" cy="1341438"/>
            <a:chOff x="1094" y="2352"/>
            <a:chExt cx="4563" cy="845"/>
          </a:xfrm>
        </p:grpSpPr>
        <p:sp>
          <p:nvSpPr>
            <p:cNvPr id="221201" name="Line 17"/>
            <p:cNvSpPr>
              <a:spLocks noChangeShapeType="1"/>
            </p:cNvSpPr>
            <p:nvPr/>
          </p:nvSpPr>
          <p:spPr bwMode="auto">
            <a:xfrm flipV="1">
              <a:off x="1392" y="2352"/>
              <a:ext cx="384" cy="528"/>
            </a:xfrm>
            <a:prstGeom prst="line">
              <a:avLst/>
            </a:prstGeom>
            <a:noFill/>
            <a:ln w="57150">
              <a:solidFill>
                <a:schemeClr val="tx1"/>
              </a:solidFill>
              <a:round/>
              <a:headEnd/>
              <a:tailEnd type="triangle" w="med" len="me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1202" name="Text Box 18"/>
            <p:cNvSpPr txBox="1">
              <a:spLocks noChangeArrowheads="1"/>
            </p:cNvSpPr>
            <p:nvPr/>
          </p:nvSpPr>
          <p:spPr bwMode="auto">
            <a:xfrm>
              <a:off x="1094" y="2906"/>
              <a:ext cx="4563" cy="291"/>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defRPr/>
              </a:pPr>
              <a:r>
                <a:rPr lang="en-US" sz="2400" b="1">
                  <a:solidFill>
                    <a:srgbClr val="000000"/>
                  </a:solidFill>
                  <a:latin typeface="Times New Roman" charset="0"/>
                </a:rPr>
                <a:t>e.g., 60% bootstrap support for bipartition (AD)(CB) </a:t>
              </a:r>
            </a:p>
          </p:txBody>
        </p:sp>
      </p:grpSp>
    </p:spTree>
    <p:extLst>
      <p:ext uri="{BB962C8B-B14F-4D97-AF65-F5344CB8AC3E}">
        <p14:creationId xmlns:p14="http://schemas.microsoft.com/office/powerpoint/2010/main" val="252964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E32E6-0DF3-AF45-BB51-7F362A7784B9}"/>
              </a:ext>
            </a:extLst>
          </p:cNvPr>
          <p:cNvSpPr>
            <a:spLocks noGrp="1"/>
          </p:cNvSpPr>
          <p:nvPr>
            <p:ph type="title"/>
          </p:nvPr>
        </p:nvSpPr>
        <p:spPr/>
        <p:txBody>
          <a:bodyPr>
            <a:normAutofit/>
          </a:bodyPr>
          <a:lstStyle/>
          <a:p>
            <a:r>
              <a:rPr lang="en-US" dirty="0"/>
              <a:t>Command line blast </a:t>
            </a:r>
            <a:br>
              <a:rPr lang="en-US" dirty="0"/>
            </a:br>
            <a:r>
              <a:rPr lang="en-US" sz="3100" dirty="0"/>
              <a:t>(essentially as in assignment 3 part B, using unmodified </a:t>
            </a:r>
            <a:r>
              <a:rPr lang="en-US" sz="3100" dirty="0" err="1"/>
              <a:t>faa</a:t>
            </a:r>
            <a:r>
              <a:rPr lang="en-US" sz="3100" dirty="0"/>
              <a:t> files) </a:t>
            </a:r>
          </a:p>
        </p:txBody>
      </p:sp>
      <p:sp>
        <p:nvSpPr>
          <p:cNvPr id="5" name="Content Placeholder 4">
            <a:extLst>
              <a:ext uri="{FF2B5EF4-FFF2-40B4-BE49-F238E27FC236}">
                <a16:creationId xmlns:a16="http://schemas.microsoft.com/office/drawing/2014/main" id="{38AC4784-756C-494B-86A0-CF843D7FCF22}"/>
              </a:ext>
            </a:extLst>
          </p:cNvPr>
          <p:cNvSpPr>
            <a:spLocks noGrp="1"/>
          </p:cNvSpPr>
          <p:nvPr>
            <p:ph idx="1"/>
          </p:nvPr>
        </p:nvSpPr>
        <p:spPr/>
        <p:txBody>
          <a:bodyPr/>
          <a:lstStyle/>
          <a:p>
            <a:pPr marL="0" indent="0">
              <a:buNone/>
            </a:pPr>
            <a:r>
              <a:rPr lang="en-US" dirty="0"/>
              <a:t>Commands:</a:t>
            </a:r>
          </a:p>
        </p:txBody>
      </p:sp>
      <p:pic>
        <p:nvPicPr>
          <p:cNvPr id="6" name="Picture 5">
            <a:extLst>
              <a:ext uri="{FF2B5EF4-FFF2-40B4-BE49-F238E27FC236}">
                <a16:creationId xmlns:a16="http://schemas.microsoft.com/office/drawing/2014/main" id="{87206519-224C-4343-BC01-A3B0B198B6EA}"/>
              </a:ext>
            </a:extLst>
          </p:cNvPr>
          <p:cNvPicPr>
            <a:picLocks noChangeAspect="1"/>
          </p:cNvPicPr>
          <p:nvPr/>
        </p:nvPicPr>
        <p:blipFill>
          <a:blip r:embed="rId2"/>
          <a:stretch>
            <a:fillRect/>
          </a:stretch>
        </p:blipFill>
        <p:spPr>
          <a:xfrm>
            <a:off x="838200" y="3003021"/>
            <a:ext cx="10261600" cy="3086100"/>
          </a:xfrm>
          <a:prstGeom prst="rect">
            <a:avLst/>
          </a:prstGeom>
        </p:spPr>
      </p:pic>
    </p:spTree>
    <p:extLst>
      <p:ext uri="{BB962C8B-B14F-4D97-AF65-F5344CB8AC3E}">
        <p14:creationId xmlns:p14="http://schemas.microsoft.com/office/powerpoint/2010/main" val="3647531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a:xfrm>
            <a:off x="1676400" y="152400"/>
            <a:ext cx="7772400" cy="1143000"/>
          </a:xfrm>
        </p:spPr>
        <p:txBody>
          <a:bodyPr/>
          <a:lstStyle/>
          <a:p>
            <a:pPr algn="l"/>
            <a:r>
              <a:rPr lang="en-US"/>
              <a:t>long branch attraction artifact </a:t>
            </a:r>
          </a:p>
        </p:txBody>
      </p:sp>
      <p:sp>
        <p:nvSpPr>
          <p:cNvPr id="222211" name="Line 3"/>
          <p:cNvSpPr>
            <a:spLocks noChangeShapeType="1"/>
          </p:cNvSpPr>
          <p:nvPr/>
        </p:nvSpPr>
        <p:spPr bwMode="auto">
          <a:xfrm>
            <a:off x="2667000" y="2362200"/>
            <a:ext cx="43434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2212" name="Line 4"/>
          <p:cNvSpPr>
            <a:spLocks noChangeShapeType="1"/>
          </p:cNvSpPr>
          <p:nvPr/>
        </p:nvSpPr>
        <p:spPr bwMode="auto">
          <a:xfrm>
            <a:off x="2667000" y="2362200"/>
            <a:ext cx="0" cy="685800"/>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2213" name="Line 5"/>
          <p:cNvSpPr>
            <a:spLocks noChangeShapeType="1"/>
          </p:cNvSpPr>
          <p:nvPr/>
        </p:nvSpPr>
        <p:spPr bwMode="auto">
          <a:xfrm>
            <a:off x="2667000" y="3048000"/>
            <a:ext cx="15240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2214" name="Line 6"/>
          <p:cNvSpPr>
            <a:spLocks noChangeShapeType="1"/>
          </p:cNvSpPr>
          <p:nvPr/>
        </p:nvSpPr>
        <p:spPr bwMode="auto">
          <a:xfrm>
            <a:off x="4191001" y="2819400"/>
            <a:ext cx="1588" cy="838200"/>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2215" name="Line 7"/>
          <p:cNvSpPr>
            <a:spLocks noChangeShapeType="1"/>
          </p:cNvSpPr>
          <p:nvPr/>
        </p:nvSpPr>
        <p:spPr bwMode="auto">
          <a:xfrm>
            <a:off x="4191000" y="2819400"/>
            <a:ext cx="27432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2216" name="Line 8"/>
          <p:cNvSpPr>
            <a:spLocks noChangeShapeType="1"/>
          </p:cNvSpPr>
          <p:nvPr/>
        </p:nvSpPr>
        <p:spPr bwMode="auto">
          <a:xfrm flipV="1">
            <a:off x="4191000" y="3657600"/>
            <a:ext cx="3048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2217" name="Line 9"/>
          <p:cNvSpPr>
            <a:spLocks noChangeShapeType="1"/>
          </p:cNvSpPr>
          <p:nvPr/>
        </p:nvSpPr>
        <p:spPr bwMode="auto">
          <a:xfrm>
            <a:off x="4495801" y="3276600"/>
            <a:ext cx="1588" cy="762000"/>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2218" name="Line 10"/>
          <p:cNvSpPr>
            <a:spLocks noChangeShapeType="1"/>
          </p:cNvSpPr>
          <p:nvPr/>
        </p:nvSpPr>
        <p:spPr bwMode="auto">
          <a:xfrm>
            <a:off x="4495800" y="3276600"/>
            <a:ext cx="9906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2219" name="Line 11"/>
          <p:cNvSpPr>
            <a:spLocks noChangeShapeType="1"/>
          </p:cNvSpPr>
          <p:nvPr/>
        </p:nvSpPr>
        <p:spPr bwMode="auto">
          <a:xfrm>
            <a:off x="4495800" y="4038600"/>
            <a:ext cx="10668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2220" name="Text Box 12"/>
          <p:cNvSpPr txBox="1">
            <a:spLocks noChangeArrowheads="1"/>
          </p:cNvSpPr>
          <p:nvPr/>
        </p:nvSpPr>
        <p:spPr bwMode="auto">
          <a:xfrm>
            <a:off x="5715000" y="3733800"/>
            <a:ext cx="1758950" cy="457200"/>
          </a:xfrm>
          <a:prstGeom prst="rect">
            <a:avLst/>
          </a:prstGeom>
          <a:noFill/>
          <a:ln w="9525">
            <a:noFill/>
            <a:miter lim="800000"/>
            <a:headEnd/>
            <a:tailEnd/>
          </a:ln>
          <a:effectLst/>
        </p:spPr>
        <p:txBody>
          <a:bodyPr lIns="91429" tIns="45714" rIns="91429" bIns="45714">
            <a:prstTxWarp prst="textNoShape">
              <a:avLst/>
            </a:prstTxWarp>
            <a:spAutoFit/>
          </a:bodyPr>
          <a:lstStyle/>
          <a:p>
            <a:pPr fontAlgn="base">
              <a:spcBef>
                <a:spcPct val="0"/>
              </a:spcBef>
              <a:spcAft>
                <a:spcPct val="0"/>
              </a:spcAft>
              <a:defRPr/>
            </a:pPr>
            <a:r>
              <a:rPr lang="en-US" sz="2400" b="1">
                <a:solidFill>
                  <a:srgbClr val="000000"/>
                </a:solidFill>
                <a:latin typeface="Times New Roman" charset="0"/>
              </a:rPr>
              <a:t>seq. from B</a:t>
            </a:r>
          </a:p>
        </p:txBody>
      </p:sp>
      <p:sp>
        <p:nvSpPr>
          <p:cNvPr id="222221" name="Text Box 13"/>
          <p:cNvSpPr txBox="1">
            <a:spLocks noChangeArrowheads="1"/>
          </p:cNvSpPr>
          <p:nvPr/>
        </p:nvSpPr>
        <p:spPr bwMode="auto">
          <a:xfrm>
            <a:off x="7239000" y="2057400"/>
            <a:ext cx="172593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fontAlgn="base">
              <a:spcBef>
                <a:spcPct val="0"/>
              </a:spcBef>
              <a:spcAft>
                <a:spcPct val="0"/>
              </a:spcAft>
              <a:defRPr/>
            </a:pPr>
            <a:r>
              <a:rPr lang="en-US" sz="2400" b="1">
                <a:solidFill>
                  <a:srgbClr val="000000"/>
                </a:solidFill>
                <a:latin typeface="Times New Roman" charset="0"/>
              </a:rPr>
              <a:t>seq. from A</a:t>
            </a:r>
          </a:p>
        </p:txBody>
      </p:sp>
      <p:sp>
        <p:nvSpPr>
          <p:cNvPr id="222222" name="Text Box 14"/>
          <p:cNvSpPr txBox="1">
            <a:spLocks noChangeArrowheads="1"/>
          </p:cNvSpPr>
          <p:nvPr/>
        </p:nvSpPr>
        <p:spPr bwMode="auto">
          <a:xfrm>
            <a:off x="5715000" y="3048000"/>
            <a:ext cx="174615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fontAlgn="base">
              <a:spcBef>
                <a:spcPct val="0"/>
              </a:spcBef>
              <a:spcAft>
                <a:spcPct val="0"/>
              </a:spcAft>
              <a:defRPr/>
            </a:pPr>
            <a:r>
              <a:rPr lang="en-US" sz="2400" b="1">
                <a:solidFill>
                  <a:srgbClr val="000000"/>
                </a:solidFill>
                <a:latin typeface="Times New Roman" charset="0"/>
              </a:rPr>
              <a:t>seq. from C</a:t>
            </a:r>
          </a:p>
        </p:txBody>
      </p:sp>
      <p:sp>
        <p:nvSpPr>
          <p:cNvPr id="222223" name="Text Box 15"/>
          <p:cNvSpPr txBox="1">
            <a:spLocks noChangeArrowheads="1"/>
          </p:cNvSpPr>
          <p:nvPr/>
        </p:nvSpPr>
        <p:spPr bwMode="auto">
          <a:xfrm>
            <a:off x="7239000" y="2590800"/>
            <a:ext cx="174615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fontAlgn="base">
              <a:spcBef>
                <a:spcPct val="0"/>
              </a:spcBef>
              <a:spcAft>
                <a:spcPct val="0"/>
              </a:spcAft>
              <a:defRPr/>
            </a:pPr>
            <a:r>
              <a:rPr lang="en-US" sz="2400" b="1">
                <a:solidFill>
                  <a:srgbClr val="000000"/>
                </a:solidFill>
                <a:latin typeface="Times New Roman" charset="0"/>
              </a:rPr>
              <a:t>seq. from D</a:t>
            </a:r>
          </a:p>
        </p:txBody>
      </p:sp>
      <p:grpSp>
        <p:nvGrpSpPr>
          <p:cNvPr id="2" name="Group 16"/>
          <p:cNvGrpSpPr>
            <a:grpSpLocks/>
          </p:cNvGrpSpPr>
          <p:nvPr/>
        </p:nvGrpSpPr>
        <p:grpSpPr bwMode="auto">
          <a:xfrm>
            <a:off x="3260725" y="3733802"/>
            <a:ext cx="7397750" cy="1341438"/>
            <a:chOff x="1094" y="2352"/>
            <a:chExt cx="4660" cy="845"/>
          </a:xfrm>
        </p:grpSpPr>
        <p:sp>
          <p:nvSpPr>
            <p:cNvPr id="222225" name="Line 17"/>
            <p:cNvSpPr>
              <a:spLocks noChangeShapeType="1"/>
            </p:cNvSpPr>
            <p:nvPr/>
          </p:nvSpPr>
          <p:spPr bwMode="auto">
            <a:xfrm flipV="1">
              <a:off x="1392" y="2352"/>
              <a:ext cx="384" cy="528"/>
            </a:xfrm>
            <a:prstGeom prst="line">
              <a:avLst/>
            </a:prstGeom>
            <a:noFill/>
            <a:ln w="57150">
              <a:solidFill>
                <a:schemeClr val="tx1"/>
              </a:solidFill>
              <a:round/>
              <a:headEnd/>
              <a:tailEnd type="triangle" w="med" len="me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2226" name="Text Box 18"/>
            <p:cNvSpPr txBox="1">
              <a:spLocks noChangeArrowheads="1"/>
            </p:cNvSpPr>
            <p:nvPr/>
          </p:nvSpPr>
          <p:spPr bwMode="auto">
            <a:xfrm>
              <a:off x="1094" y="2906"/>
              <a:ext cx="4660" cy="291"/>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defRPr/>
              </a:pPr>
              <a:r>
                <a:rPr lang="en-US" sz="2400" b="1">
                  <a:solidFill>
                    <a:srgbClr val="000000"/>
                  </a:solidFill>
                  <a:latin typeface="Times New Roman" charset="0"/>
                </a:rPr>
                <a:t>e.g., 100% bootstrap support for bipartition (AD)(CB) </a:t>
              </a:r>
            </a:p>
          </p:txBody>
        </p:sp>
      </p:grpSp>
      <p:grpSp>
        <p:nvGrpSpPr>
          <p:cNvPr id="3" name="Group 19"/>
          <p:cNvGrpSpPr>
            <a:grpSpLocks/>
          </p:cNvGrpSpPr>
          <p:nvPr/>
        </p:nvGrpSpPr>
        <p:grpSpPr bwMode="auto">
          <a:xfrm>
            <a:off x="4038602" y="1447800"/>
            <a:ext cx="5180013" cy="1600200"/>
            <a:chOff x="1584" y="912"/>
            <a:chExt cx="3263" cy="1008"/>
          </a:xfrm>
        </p:grpSpPr>
        <p:sp>
          <p:nvSpPr>
            <p:cNvPr id="222228" name="Oval 20"/>
            <p:cNvSpPr>
              <a:spLocks noChangeArrowheads="1"/>
            </p:cNvSpPr>
            <p:nvPr/>
          </p:nvSpPr>
          <p:spPr bwMode="auto">
            <a:xfrm>
              <a:off x="2064" y="1392"/>
              <a:ext cx="240" cy="528"/>
            </a:xfrm>
            <a:prstGeom prst="ellipse">
              <a:avLst/>
            </a:prstGeom>
            <a:noFill/>
            <a:ln w="9525">
              <a:solidFill>
                <a:schemeClr val="hlink"/>
              </a:solidFill>
              <a:round/>
              <a:headEnd/>
              <a:tailEnd/>
            </a:ln>
            <a:effectLst/>
          </p:spPr>
          <p:txBody>
            <a:bodyPr wrap="none" anchor="ct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2229" name="Line 21"/>
            <p:cNvSpPr>
              <a:spLocks noChangeShapeType="1"/>
            </p:cNvSpPr>
            <p:nvPr/>
          </p:nvSpPr>
          <p:spPr bwMode="auto">
            <a:xfrm flipV="1">
              <a:off x="2208" y="1200"/>
              <a:ext cx="48" cy="192"/>
            </a:xfrm>
            <a:prstGeom prst="line">
              <a:avLst/>
            </a:prstGeom>
            <a:noFill/>
            <a:ln w="9525">
              <a:solidFill>
                <a:schemeClr val="hlink"/>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2230" name="Text Box 22"/>
            <p:cNvSpPr txBox="1">
              <a:spLocks noChangeArrowheads="1"/>
            </p:cNvSpPr>
            <p:nvPr/>
          </p:nvSpPr>
          <p:spPr bwMode="auto">
            <a:xfrm>
              <a:off x="1584" y="912"/>
              <a:ext cx="3263" cy="291"/>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defRPr/>
              </a:pPr>
              <a:r>
                <a:rPr lang="en-US" sz="2400" b="1">
                  <a:solidFill>
                    <a:srgbClr val="FF0000"/>
                  </a:solidFill>
                  <a:latin typeface="Times New Roman" charset="0"/>
                </a:rPr>
                <a:t>the two longest branches join together</a:t>
              </a:r>
            </a:p>
          </p:txBody>
        </p:sp>
      </p:grpSp>
      <p:sp>
        <p:nvSpPr>
          <p:cNvPr id="222231" name="Text Box 23"/>
          <p:cNvSpPr txBox="1">
            <a:spLocks noChangeArrowheads="1"/>
          </p:cNvSpPr>
          <p:nvPr/>
        </p:nvSpPr>
        <p:spPr bwMode="auto">
          <a:xfrm>
            <a:off x="1706565" y="5257800"/>
            <a:ext cx="8905665"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fontAlgn="base">
              <a:spcBef>
                <a:spcPct val="0"/>
              </a:spcBef>
              <a:spcAft>
                <a:spcPct val="0"/>
              </a:spcAft>
              <a:defRPr/>
            </a:pPr>
            <a:r>
              <a:rPr lang="en-US" sz="2400" b="1">
                <a:solidFill>
                  <a:srgbClr val="000000"/>
                </a:solidFill>
                <a:latin typeface="Times New Roman" charset="0"/>
              </a:rPr>
              <a:t>What could you do to investigate if this is a possible explanation?  </a:t>
            </a:r>
          </a:p>
        </p:txBody>
      </p:sp>
      <p:sp>
        <p:nvSpPr>
          <p:cNvPr id="222232" name="Text Box 24"/>
          <p:cNvSpPr txBox="1">
            <a:spLocks noChangeArrowheads="1"/>
          </p:cNvSpPr>
          <p:nvPr/>
        </p:nvSpPr>
        <p:spPr bwMode="auto">
          <a:xfrm>
            <a:off x="1981201" y="5791200"/>
            <a:ext cx="18704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fontAlgn="base">
              <a:spcBef>
                <a:spcPct val="0"/>
              </a:spcBef>
              <a:spcAft>
                <a:spcPct val="0"/>
              </a:spcAft>
              <a:defRPr/>
            </a:pPr>
            <a:endParaRPr lang="en-US" sz="2400" b="1">
              <a:solidFill>
                <a:srgbClr val="000000"/>
              </a:solidFill>
              <a:latin typeface="Times New Roman" charset="0"/>
            </a:endParaRPr>
          </a:p>
        </p:txBody>
      </p:sp>
      <p:sp>
        <p:nvSpPr>
          <p:cNvPr id="222233" name="Text Box 25"/>
          <p:cNvSpPr txBox="1">
            <a:spLocks noChangeArrowheads="1"/>
          </p:cNvSpPr>
          <p:nvPr/>
        </p:nvSpPr>
        <p:spPr bwMode="auto">
          <a:xfrm>
            <a:off x="2133601" y="5638801"/>
            <a:ext cx="6352498" cy="1200316"/>
          </a:xfrm>
          <a:prstGeom prst="rect">
            <a:avLst/>
          </a:prstGeom>
          <a:noFill/>
          <a:ln w="9525">
            <a:noFill/>
            <a:miter lim="800000"/>
            <a:headEnd/>
            <a:tailEnd/>
          </a:ln>
          <a:effectLst/>
        </p:spPr>
        <p:txBody>
          <a:bodyPr wrap="none" lIns="91429" tIns="45714" rIns="91429" bIns="45714">
            <a:prstTxWarp prst="textNoShape">
              <a:avLst/>
            </a:prstTxWarp>
            <a:spAutoFit/>
          </a:bodyPr>
          <a:lstStyle/>
          <a:p>
            <a:pPr fontAlgn="base">
              <a:spcBef>
                <a:spcPct val="0"/>
              </a:spcBef>
              <a:spcAft>
                <a:spcPct val="0"/>
              </a:spcAft>
              <a:defRPr/>
            </a:pPr>
            <a:r>
              <a:rPr lang="en-US" sz="2400" b="1" dirty="0">
                <a:solidFill>
                  <a:srgbClr val="000000"/>
                </a:solidFill>
                <a:latin typeface="Times New Roman" charset="0"/>
              </a:rPr>
              <a:t>use only slow positions, </a:t>
            </a:r>
          </a:p>
          <a:p>
            <a:pPr fontAlgn="base">
              <a:spcBef>
                <a:spcPct val="0"/>
              </a:spcBef>
              <a:spcAft>
                <a:spcPct val="0"/>
              </a:spcAft>
              <a:defRPr/>
            </a:pPr>
            <a:r>
              <a:rPr lang="en-US" sz="2400" b="1" dirty="0">
                <a:solidFill>
                  <a:srgbClr val="000000"/>
                </a:solidFill>
                <a:latin typeface="Times New Roman" charset="0"/>
              </a:rPr>
              <a:t>use an algorithm that corrects for ASRV</a:t>
            </a:r>
          </a:p>
          <a:p>
            <a:pPr fontAlgn="base">
              <a:spcBef>
                <a:spcPct val="0"/>
              </a:spcBef>
              <a:spcAft>
                <a:spcPct val="0"/>
              </a:spcAft>
              <a:defRPr/>
            </a:pPr>
            <a:r>
              <a:rPr lang="en-US" sz="2400" b="1" dirty="0">
                <a:solidFill>
                  <a:srgbClr val="000000"/>
                </a:solidFill>
                <a:latin typeface="Times New Roman" charset="0"/>
              </a:rPr>
              <a:t>add sequences that break-up the long branches</a:t>
            </a:r>
          </a:p>
        </p:txBody>
      </p:sp>
    </p:spTree>
    <p:extLst>
      <p:ext uri="{BB962C8B-B14F-4D97-AF65-F5344CB8AC3E}">
        <p14:creationId xmlns:p14="http://schemas.microsoft.com/office/powerpoint/2010/main" val="123674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22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2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31" grpId="0" autoUpdateAnimBg="0"/>
      <p:bldP spid="222233"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1524000" y="0"/>
            <a:ext cx="7772400" cy="1143000"/>
          </a:xfrm>
        </p:spPr>
        <p:txBody>
          <a:bodyPr/>
          <a:lstStyle/>
          <a:p>
            <a:r>
              <a:rPr lang="en-US"/>
              <a:t>Gene transfer  </a:t>
            </a:r>
          </a:p>
        </p:txBody>
      </p:sp>
      <p:sp>
        <p:nvSpPr>
          <p:cNvPr id="223235" name="Text Box 3"/>
          <p:cNvSpPr txBox="1">
            <a:spLocks noChangeArrowheads="1"/>
          </p:cNvSpPr>
          <p:nvPr/>
        </p:nvSpPr>
        <p:spPr bwMode="auto">
          <a:xfrm>
            <a:off x="2133601" y="2819400"/>
            <a:ext cx="18704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fontAlgn="base">
              <a:spcBef>
                <a:spcPct val="0"/>
              </a:spcBef>
              <a:spcAft>
                <a:spcPct val="0"/>
              </a:spcAft>
              <a:defRPr/>
            </a:pPr>
            <a:endParaRPr lang="en-US" sz="2400" b="1">
              <a:solidFill>
                <a:srgbClr val="000000"/>
              </a:solidFill>
              <a:latin typeface="Times New Roman" charset="0"/>
            </a:endParaRPr>
          </a:p>
        </p:txBody>
      </p:sp>
      <p:sp>
        <p:nvSpPr>
          <p:cNvPr id="223236" name="Line 4"/>
          <p:cNvSpPr>
            <a:spLocks noChangeShapeType="1"/>
          </p:cNvSpPr>
          <p:nvPr/>
        </p:nvSpPr>
        <p:spPr bwMode="auto">
          <a:xfrm>
            <a:off x="3352800" y="1524000"/>
            <a:ext cx="37338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3237" name="Text Box 5"/>
          <p:cNvSpPr txBox="1">
            <a:spLocks noChangeArrowheads="1"/>
          </p:cNvSpPr>
          <p:nvPr/>
        </p:nvSpPr>
        <p:spPr bwMode="auto">
          <a:xfrm>
            <a:off x="1828801" y="914400"/>
            <a:ext cx="2486025" cy="457200"/>
          </a:xfrm>
          <a:prstGeom prst="rect">
            <a:avLst/>
          </a:prstGeom>
          <a:noFill/>
          <a:ln w="9525">
            <a:noFill/>
            <a:miter lim="800000"/>
            <a:headEnd/>
            <a:tailEnd/>
          </a:ln>
          <a:effectLst/>
        </p:spPr>
        <p:txBody>
          <a:bodyPr wrap="none" lIns="91429" tIns="45714" rIns="91429" bIns="45714">
            <a:prstTxWarp prst="textNoShape">
              <a:avLst/>
            </a:prstTxWarp>
            <a:spAutoFit/>
          </a:bodyPr>
          <a:lstStyle/>
          <a:p>
            <a:pPr fontAlgn="base">
              <a:spcBef>
                <a:spcPct val="0"/>
              </a:spcBef>
              <a:spcAft>
                <a:spcPct val="0"/>
              </a:spcAft>
              <a:defRPr/>
            </a:pPr>
            <a:r>
              <a:rPr lang="en-US" sz="2400" b="1">
                <a:solidFill>
                  <a:srgbClr val="000000"/>
                </a:solidFill>
                <a:latin typeface="Times New Roman" charset="0"/>
              </a:rPr>
              <a:t>Organismal tree: </a:t>
            </a:r>
          </a:p>
        </p:txBody>
      </p:sp>
      <p:sp>
        <p:nvSpPr>
          <p:cNvPr id="223238" name="Line 6"/>
          <p:cNvSpPr>
            <a:spLocks noChangeShapeType="1"/>
          </p:cNvSpPr>
          <p:nvPr/>
        </p:nvSpPr>
        <p:spPr bwMode="auto">
          <a:xfrm>
            <a:off x="3352800" y="1524000"/>
            <a:ext cx="0" cy="685800"/>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3239" name="Line 7"/>
          <p:cNvSpPr>
            <a:spLocks noChangeShapeType="1"/>
          </p:cNvSpPr>
          <p:nvPr/>
        </p:nvSpPr>
        <p:spPr bwMode="auto">
          <a:xfrm>
            <a:off x="3352800" y="2209800"/>
            <a:ext cx="4572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3240" name="Line 8"/>
          <p:cNvSpPr>
            <a:spLocks noChangeShapeType="1"/>
          </p:cNvSpPr>
          <p:nvPr/>
        </p:nvSpPr>
        <p:spPr bwMode="auto">
          <a:xfrm>
            <a:off x="3810000" y="1981200"/>
            <a:ext cx="0" cy="838200"/>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3241" name="Line 9"/>
          <p:cNvSpPr>
            <a:spLocks noChangeShapeType="1"/>
          </p:cNvSpPr>
          <p:nvPr/>
        </p:nvSpPr>
        <p:spPr bwMode="auto">
          <a:xfrm>
            <a:off x="3810000" y="1981200"/>
            <a:ext cx="32004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3242" name="Line 10"/>
          <p:cNvSpPr>
            <a:spLocks noChangeShapeType="1"/>
          </p:cNvSpPr>
          <p:nvPr/>
        </p:nvSpPr>
        <p:spPr bwMode="auto">
          <a:xfrm flipV="1">
            <a:off x="3810000" y="2819400"/>
            <a:ext cx="7620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3243" name="Line 11"/>
          <p:cNvSpPr>
            <a:spLocks noChangeShapeType="1"/>
          </p:cNvSpPr>
          <p:nvPr/>
        </p:nvSpPr>
        <p:spPr bwMode="auto">
          <a:xfrm>
            <a:off x="4572000" y="2438400"/>
            <a:ext cx="0" cy="762000"/>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3244" name="Line 12"/>
          <p:cNvSpPr>
            <a:spLocks noChangeShapeType="1"/>
          </p:cNvSpPr>
          <p:nvPr/>
        </p:nvSpPr>
        <p:spPr bwMode="auto">
          <a:xfrm>
            <a:off x="4572000" y="2438400"/>
            <a:ext cx="24384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3245" name="Line 13"/>
          <p:cNvSpPr>
            <a:spLocks noChangeShapeType="1"/>
          </p:cNvSpPr>
          <p:nvPr/>
        </p:nvSpPr>
        <p:spPr bwMode="auto">
          <a:xfrm>
            <a:off x="4572000" y="3200400"/>
            <a:ext cx="23622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3246" name="Text Box 14"/>
          <p:cNvSpPr txBox="1">
            <a:spLocks noChangeArrowheads="1"/>
          </p:cNvSpPr>
          <p:nvPr/>
        </p:nvSpPr>
        <p:spPr bwMode="auto">
          <a:xfrm>
            <a:off x="7315201" y="1676400"/>
            <a:ext cx="1402331"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fontAlgn="base">
              <a:spcBef>
                <a:spcPct val="0"/>
              </a:spcBef>
              <a:spcAft>
                <a:spcPct val="0"/>
              </a:spcAft>
              <a:defRPr/>
            </a:pPr>
            <a:r>
              <a:rPr lang="en-US" sz="2400" b="1">
                <a:solidFill>
                  <a:srgbClr val="000000"/>
                </a:solidFill>
                <a:latin typeface="Times New Roman" charset="0"/>
              </a:rPr>
              <a:t>species B</a:t>
            </a:r>
          </a:p>
        </p:txBody>
      </p:sp>
      <p:sp>
        <p:nvSpPr>
          <p:cNvPr id="223247" name="Text Box 15"/>
          <p:cNvSpPr txBox="1">
            <a:spLocks noChangeArrowheads="1"/>
          </p:cNvSpPr>
          <p:nvPr/>
        </p:nvSpPr>
        <p:spPr bwMode="auto">
          <a:xfrm>
            <a:off x="7315200" y="1219200"/>
            <a:ext cx="139950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fontAlgn="base">
              <a:spcBef>
                <a:spcPct val="0"/>
              </a:spcBef>
              <a:spcAft>
                <a:spcPct val="0"/>
              </a:spcAft>
              <a:defRPr/>
            </a:pPr>
            <a:r>
              <a:rPr lang="en-US" sz="2400" b="1">
                <a:solidFill>
                  <a:srgbClr val="000000"/>
                </a:solidFill>
                <a:latin typeface="Times New Roman" charset="0"/>
              </a:rPr>
              <a:t>species A</a:t>
            </a:r>
          </a:p>
        </p:txBody>
      </p:sp>
      <p:sp>
        <p:nvSpPr>
          <p:cNvPr id="223248" name="Text Box 16"/>
          <p:cNvSpPr txBox="1">
            <a:spLocks noChangeArrowheads="1"/>
          </p:cNvSpPr>
          <p:nvPr/>
        </p:nvSpPr>
        <p:spPr bwMode="auto">
          <a:xfrm>
            <a:off x="7315202" y="2286000"/>
            <a:ext cx="141969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fontAlgn="base">
              <a:spcBef>
                <a:spcPct val="0"/>
              </a:spcBef>
              <a:spcAft>
                <a:spcPct val="0"/>
              </a:spcAft>
              <a:defRPr/>
            </a:pPr>
            <a:r>
              <a:rPr lang="en-US" sz="2400" b="1">
                <a:solidFill>
                  <a:srgbClr val="000000"/>
                </a:solidFill>
                <a:latin typeface="Times New Roman" charset="0"/>
              </a:rPr>
              <a:t>species C</a:t>
            </a:r>
          </a:p>
        </p:txBody>
      </p:sp>
      <p:sp>
        <p:nvSpPr>
          <p:cNvPr id="223249" name="Text Box 17"/>
          <p:cNvSpPr txBox="1">
            <a:spLocks noChangeArrowheads="1"/>
          </p:cNvSpPr>
          <p:nvPr/>
        </p:nvSpPr>
        <p:spPr bwMode="auto">
          <a:xfrm>
            <a:off x="7315202" y="2895600"/>
            <a:ext cx="141969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fontAlgn="base">
              <a:spcBef>
                <a:spcPct val="0"/>
              </a:spcBef>
              <a:spcAft>
                <a:spcPct val="0"/>
              </a:spcAft>
              <a:defRPr/>
            </a:pPr>
            <a:r>
              <a:rPr lang="en-US" sz="2400" b="1">
                <a:solidFill>
                  <a:srgbClr val="000000"/>
                </a:solidFill>
                <a:latin typeface="Times New Roman" charset="0"/>
              </a:rPr>
              <a:t>species D</a:t>
            </a:r>
          </a:p>
        </p:txBody>
      </p:sp>
      <p:grpSp>
        <p:nvGrpSpPr>
          <p:cNvPr id="2" name="Group 18"/>
          <p:cNvGrpSpPr>
            <a:grpSpLocks/>
          </p:cNvGrpSpPr>
          <p:nvPr/>
        </p:nvGrpSpPr>
        <p:grpSpPr bwMode="auto">
          <a:xfrm>
            <a:off x="5410200" y="1981200"/>
            <a:ext cx="2241550" cy="457200"/>
            <a:chOff x="2448" y="1248"/>
            <a:chExt cx="1412" cy="288"/>
          </a:xfrm>
        </p:grpSpPr>
        <p:sp>
          <p:nvSpPr>
            <p:cNvPr id="223251" name="Line 19"/>
            <p:cNvSpPr>
              <a:spLocks noChangeShapeType="1"/>
            </p:cNvSpPr>
            <p:nvPr/>
          </p:nvSpPr>
          <p:spPr bwMode="auto">
            <a:xfrm>
              <a:off x="2448" y="1248"/>
              <a:ext cx="0" cy="288"/>
            </a:xfrm>
            <a:prstGeom prst="line">
              <a:avLst/>
            </a:prstGeom>
            <a:noFill/>
            <a:ln w="38100">
              <a:solidFill>
                <a:schemeClr val="hlink"/>
              </a:solidFill>
              <a:round/>
              <a:headEnd/>
              <a:tailEnd type="triangle" w="med" len="me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3252" name="Text Box 20"/>
            <p:cNvSpPr txBox="1">
              <a:spLocks noChangeArrowheads="1"/>
            </p:cNvSpPr>
            <p:nvPr/>
          </p:nvSpPr>
          <p:spPr bwMode="auto">
            <a:xfrm>
              <a:off x="2544" y="1248"/>
              <a:ext cx="1316" cy="288"/>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defRPr/>
              </a:pPr>
              <a:r>
                <a:rPr lang="en-US" sz="2400" b="1">
                  <a:solidFill>
                    <a:srgbClr val="FF0000"/>
                  </a:solidFill>
                  <a:latin typeface="Times New Roman" charset="0"/>
                </a:rPr>
                <a:t>Gene Transfer</a:t>
              </a:r>
            </a:p>
          </p:txBody>
        </p:sp>
      </p:grpSp>
      <p:grpSp>
        <p:nvGrpSpPr>
          <p:cNvPr id="3" name="Group 21"/>
          <p:cNvGrpSpPr>
            <a:grpSpLocks/>
          </p:cNvGrpSpPr>
          <p:nvPr/>
        </p:nvGrpSpPr>
        <p:grpSpPr bwMode="auto">
          <a:xfrm>
            <a:off x="1752602" y="3352802"/>
            <a:ext cx="7407275" cy="2519363"/>
            <a:chOff x="144" y="2112"/>
            <a:chExt cx="4666" cy="1587"/>
          </a:xfrm>
        </p:grpSpPr>
        <p:sp>
          <p:nvSpPr>
            <p:cNvPr id="223254" name="Line 22"/>
            <p:cNvSpPr>
              <a:spLocks noChangeShapeType="1"/>
            </p:cNvSpPr>
            <p:nvPr/>
          </p:nvSpPr>
          <p:spPr bwMode="auto">
            <a:xfrm>
              <a:off x="1200" y="2544"/>
              <a:ext cx="2352" cy="0"/>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3255" name="Line 23"/>
            <p:cNvSpPr>
              <a:spLocks noChangeShapeType="1"/>
            </p:cNvSpPr>
            <p:nvPr/>
          </p:nvSpPr>
          <p:spPr bwMode="auto">
            <a:xfrm>
              <a:off x="1200" y="2544"/>
              <a:ext cx="0" cy="432"/>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3256" name="Line 24"/>
            <p:cNvSpPr>
              <a:spLocks noChangeShapeType="1"/>
            </p:cNvSpPr>
            <p:nvPr/>
          </p:nvSpPr>
          <p:spPr bwMode="auto">
            <a:xfrm>
              <a:off x="1200" y="2976"/>
              <a:ext cx="720" cy="0"/>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3257" name="Line 25"/>
            <p:cNvSpPr>
              <a:spLocks noChangeShapeType="1"/>
            </p:cNvSpPr>
            <p:nvPr/>
          </p:nvSpPr>
          <p:spPr bwMode="auto">
            <a:xfrm>
              <a:off x="1920" y="2832"/>
              <a:ext cx="0" cy="528"/>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3258" name="Line 26"/>
            <p:cNvSpPr>
              <a:spLocks noChangeShapeType="1"/>
            </p:cNvSpPr>
            <p:nvPr/>
          </p:nvSpPr>
          <p:spPr bwMode="auto">
            <a:xfrm>
              <a:off x="1920" y="2832"/>
              <a:ext cx="1584" cy="0"/>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3259" name="Line 27"/>
            <p:cNvSpPr>
              <a:spLocks noChangeShapeType="1"/>
            </p:cNvSpPr>
            <p:nvPr/>
          </p:nvSpPr>
          <p:spPr bwMode="auto">
            <a:xfrm flipV="1">
              <a:off x="1920" y="3360"/>
              <a:ext cx="432" cy="0"/>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3260" name="Line 28"/>
            <p:cNvSpPr>
              <a:spLocks noChangeShapeType="1"/>
            </p:cNvSpPr>
            <p:nvPr/>
          </p:nvSpPr>
          <p:spPr bwMode="auto">
            <a:xfrm>
              <a:off x="2352" y="3120"/>
              <a:ext cx="0" cy="480"/>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3261" name="Line 29"/>
            <p:cNvSpPr>
              <a:spLocks noChangeShapeType="1"/>
            </p:cNvSpPr>
            <p:nvPr/>
          </p:nvSpPr>
          <p:spPr bwMode="auto">
            <a:xfrm>
              <a:off x="2355" y="3120"/>
              <a:ext cx="768" cy="0"/>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3262" name="Line 30"/>
            <p:cNvSpPr>
              <a:spLocks noChangeShapeType="1"/>
            </p:cNvSpPr>
            <p:nvPr/>
          </p:nvSpPr>
          <p:spPr bwMode="auto">
            <a:xfrm>
              <a:off x="2352" y="3600"/>
              <a:ext cx="768" cy="0"/>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3263" name="Text Box 31"/>
            <p:cNvSpPr txBox="1">
              <a:spLocks noChangeArrowheads="1"/>
            </p:cNvSpPr>
            <p:nvPr/>
          </p:nvSpPr>
          <p:spPr bwMode="auto">
            <a:xfrm>
              <a:off x="3744" y="3408"/>
              <a:ext cx="1066" cy="291"/>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defRPr/>
              </a:pPr>
              <a:r>
                <a:rPr lang="en-US" sz="2400" b="1">
                  <a:solidFill>
                    <a:srgbClr val="000000"/>
                  </a:solidFill>
                  <a:latin typeface="Times New Roman" charset="0"/>
                </a:rPr>
                <a:t>seq. from B</a:t>
              </a:r>
            </a:p>
          </p:txBody>
        </p:sp>
        <p:sp>
          <p:nvSpPr>
            <p:cNvPr id="223264" name="Text Box 32"/>
            <p:cNvSpPr txBox="1">
              <a:spLocks noChangeArrowheads="1"/>
            </p:cNvSpPr>
            <p:nvPr/>
          </p:nvSpPr>
          <p:spPr bwMode="auto">
            <a:xfrm>
              <a:off x="3696" y="2352"/>
              <a:ext cx="1070" cy="288"/>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defRPr/>
              </a:pPr>
              <a:r>
                <a:rPr lang="en-US" sz="2400" b="1">
                  <a:solidFill>
                    <a:srgbClr val="000000"/>
                  </a:solidFill>
                  <a:latin typeface="Times New Roman" charset="0"/>
                </a:rPr>
                <a:t>seq. from A</a:t>
              </a:r>
            </a:p>
          </p:txBody>
        </p:sp>
        <p:sp>
          <p:nvSpPr>
            <p:cNvPr id="223265" name="Text Box 33"/>
            <p:cNvSpPr txBox="1">
              <a:spLocks noChangeArrowheads="1"/>
            </p:cNvSpPr>
            <p:nvPr/>
          </p:nvSpPr>
          <p:spPr bwMode="auto">
            <a:xfrm>
              <a:off x="3696" y="3024"/>
              <a:ext cx="1077" cy="291"/>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defRPr/>
              </a:pPr>
              <a:r>
                <a:rPr lang="en-US" sz="2400" b="1">
                  <a:solidFill>
                    <a:srgbClr val="000000"/>
                  </a:solidFill>
                  <a:latin typeface="Times New Roman" charset="0"/>
                </a:rPr>
                <a:t>seq. from C</a:t>
              </a:r>
            </a:p>
          </p:txBody>
        </p:sp>
        <p:sp>
          <p:nvSpPr>
            <p:cNvPr id="223266" name="Text Box 34"/>
            <p:cNvSpPr txBox="1">
              <a:spLocks noChangeArrowheads="1"/>
            </p:cNvSpPr>
            <p:nvPr/>
          </p:nvSpPr>
          <p:spPr bwMode="auto">
            <a:xfrm>
              <a:off x="3696" y="2688"/>
              <a:ext cx="1077" cy="291"/>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defRPr/>
              </a:pPr>
              <a:r>
                <a:rPr lang="en-US" sz="2400" b="1">
                  <a:solidFill>
                    <a:srgbClr val="000000"/>
                  </a:solidFill>
                  <a:latin typeface="Times New Roman" charset="0"/>
                </a:rPr>
                <a:t>seq. from D</a:t>
              </a:r>
            </a:p>
          </p:txBody>
        </p:sp>
        <p:sp>
          <p:nvSpPr>
            <p:cNvPr id="223267" name="Text Box 35"/>
            <p:cNvSpPr txBox="1">
              <a:spLocks noChangeArrowheads="1"/>
            </p:cNvSpPr>
            <p:nvPr/>
          </p:nvSpPr>
          <p:spPr bwMode="auto">
            <a:xfrm>
              <a:off x="144" y="2112"/>
              <a:ext cx="1374" cy="291"/>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defRPr/>
              </a:pPr>
              <a:r>
                <a:rPr lang="en-US" sz="2400" b="1">
                  <a:solidFill>
                    <a:srgbClr val="000000"/>
                  </a:solidFill>
                  <a:latin typeface="Times New Roman" charset="0"/>
                </a:rPr>
                <a:t>molecular tree:</a:t>
              </a:r>
            </a:p>
          </p:txBody>
        </p:sp>
      </p:grpSp>
      <p:grpSp>
        <p:nvGrpSpPr>
          <p:cNvPr id="4" name="Group 36"/>
          <p:cNvGrpSpPr>
            <a:grpSpLocks/>
          </p:cNvGrpSpPr>
          <p:nvPr/>
        </p:nvGrpSpPr>
        <p:grpSpPr bwMode="auto">
          <a:xfrm>
            <a:off x="1828800" y="4419603"/>
            <a:ext cx="1524000" cy="1528763"/>
            <a:chOff x="192" y="2784"/>
            <a:chExt cx="960" cy="963"/>
          </a:xfrm>
        </p:grpSpPr>
        <p:sp>
          <p:nvSpPr>
            <p:cNvPr id="223269" name="Line 37"/>
            <p:cNvSpPr>
              <a:spLocks noChangeShapeType="1"/>
            </p:cNvSpPr>
            <p:nvPr/>
          </p:nvSpPr>
          <p:spPr bwMode="auto">
            <a:xfrm flipV="1">
              <a:off x="768" y="2784"/>
              <a:ext cx="384" cy="672"/>
            </a:xfrm>
            <a:prstGeom prst="line">
              <a:avLst/>
            </a:prstGeom>
            <a:noFill/>
            <a:ln w="9525">
              <a:solidFill>
                <a:schemeClr val="hlink"/>
              </a:solidFill>
              <a:round/>
              <a:headEnd/>
              <a:tailEnd type="triangle" w="med" len="me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3270" name="Text Box 38"/>
            <p:cNvSpPr txBox="1">
              <a:spLocks noChangeArrowheads="1"/>
            </p:cNvSpPr>
            <p:nvPr/>
          </p:nvSpPr>
          <p:spPr bwMode="auto">
            <a:xfrm>
              <a:off x="192" y="3456"/>
              <a:ext cx="946" cy="291"/>
            </a:xfrm>
            <a:prstGeom prst="rect">
              <a:avLst/>
            </a:prstGeom>
            <a:noFill/>
            <a:ln w="9525">
              <a:solidFill>
                <a:schemeClr val="hlink"/>
              </a:solidFill>
              <a:miter lim="800000"/>
              <a:headEnd/>
              <a:tailEnd/>
            </a:ln>
            <a:effectLst/>
          </p:spPr>
          <p:txBody>
            <a:bodyPr wrap="none">
              <a:prstTxWarp prst="textNoShape">
                <a:avLst/>
              </a:prstTxWarp>
              <a:spAutoFit/>
            </a:bodyPr>
            <a:lstStyle/>
            <a:p>
              <a:pPr fontAlgn="base">
                <a:spcBef>
                  <a:spcPct val="0"/>
                </a:spcBef>
                <a:spcAft>
                  <a:spcPct val="0"/>
                </a:spcAft>
                <a:defRPr/>
              </a:pPr>
              <a:r>
                <a:rPr lang="en-US" sz="2400" b="1">
                  <a:solidFill>
                    <a:srgbClr val="FF0000"/>
                  </a:solidFill>
                  <a:latin typeface="Times New Roman" charset="0"/>
                </a:rPr>
                <a:t>speciation</a:t>
              </a:r>
            </a:p>
          </p:txBody>
        </p:sp>
      </p:grpSp>
      <p:sp>
        <p:nvSpPr>
          <p:cNvPr id="223271" name="Line 39"/>
          <p:cNvSpPr>
            <a:spLocks noChangeShapeType="1"/>
          </p:cNvSpPr>
          <p:nvPr/>
        </p:nvSpPr>
        <p:spPr bwMode="auto">
          <a:xfrm flipV="1">
            <a:off x="2743200" y="4800600"/>
            <a:ext cx="1676400" cy="685800"/>
          </a:xfrm>
          <a:prstGeom prst="line">
            <a:avLst/>
          </a:prstGeom>
          <a:noFill/>
          <a:ln w="9525">
            <a:solidFill>
              <a:schemeClr val="hlink"/>
            </a:solidFill>
            <a:round/>
            <a:headEnd/>
            <a:tailEnd type="triangle" w="med" len="me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grpSp>
        <p:nvGrpSpPr>
          <p:cNvPr id="5" name="Group 40"/>
          <p:cNvGrpSpPr>
            <a:grpSpLocks/>
          </p:cNvGrpSpPr>
          <p:nvPr/>
        </p:nvGrpSpPr>
        <p:grpSpPr bwMode="auto">
          <a:xfrm>
            <a:off x="3336927" y="5410203"/>
            <a:ext cx="1916113" cy="1036638"/>
            <a:chOff x="1142" y="3408"/>
            <a:chExt cx="1207" cy="653"/>
          </a:xfrm>
        </p:grpSpPr>
        <p:sp>
          <p:nvSpPr>
            <p:cNvPr id="223273" name="Line 41"/>
            <p:cNvSpPr>
              <a:spLocks noChangeShapeType="1"/>
            </p:cNvSpPr>
            <p:nvPr/>
          </p:nvSpPr>
          <p:spPr bwMode="auto">
            <a:xfrm flipV="1">
              <a:off x="1728" y="3408"/>
              <a:ext cx="576" cy="336"/>
            </a:xfrm>
            <a:prstGeom prst="line">
              <a:avLst/>
            </a:prstGeom>
            <a:noFill/>
            <a:ln w="9525">
              <a:solidFill>
                <a:schemeClr val="hlink"/>
              </a:solidFill>
              <a:round/>
              <a:headEnd/>
              <a:tailEnd type="triangle" w="med" len="me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3274" name="Text Box 42"/>
            <p:cNvSpPr txBox="1">
              <a:spLocks noChangeArrowheads="1"/>
            </p:cNvSpPr>
            <p:nvPr/>
          </p:nvSpPr>
          <p:spPr bwMode="auto">
            <a:xfrm>
              <a:off x="1142" y="3770"/>
              <a:ext cx="1207" cy="291"/>
            </a:xfrm>
            <a:prstGeom prst="rect">
              <a:avLst/>
            </a:prstGeom>
            <a:noFill/>
            <a:ln w="9525">
              <a:solidFill>
                <a:schemeClr val="hlink"/>
              </a:solidFill>
              <a:miter lim="800000"/>
              <a:headEnd/>
              <a:tailEnd/>
            </a:ln>
            <a:effectLst/>
          </p:spPr>
          <p:txBody>
            <a:bodyPr wrap="none">
              <a:prstTxWarp prst="textNoShape">
                <a:avLst/>
              </a:prstTxWarp>
              <a:spAutoFit/>
            </a:bodyPr>
            <a:lstStyle/>
            <a:p>
              <a:pPr fontAlgn="base">
                <a:spcBef>
                  <a:spcPct val="0"/>
                </a:spcBef>
                <a:spcAft>
                  <a:spcPct val="0"/>
                </a:spcAft>
                <a:defRPr/>
              </a:pPr>
              <a:r>
                <a:rPr lang="en-US" sz="2400" b="1">
                  <a:solidFill>
                    <a:srgbClr val="FF0000"/>
                  </a:solidFill>
                  <a:latin typeface="Times New Roman" charset="0"/>
                </a:rPr>
                <a:t>gene</a:t>
              </a:r>
              <a:r>
                <a:rPr lang="en-US" sz="2400" b="1">
                  <a:solidFill>
                    <a:srgbClr val="000000"/>
                  </a:solidFill>
                  <a:latin typeface="Times New Roman" charset="0"/>
                </a:rPr>
                <a:t> </a:t>
              </a:r>
              <a:r>
                <a:rPr lang="en-US" sz="2400" b="1">
                  <a:solidFill>
                    <a:srgbClr val="FF0000"/>
                  </a:solidFill>
                  <a:latin typeface="Times New Roman" charset="0"/>
                </a:rPr>
                <a:t>transfer</a:t>
              </a:r>
            </a:p>
          </p:txBody>
        </p:sp>
      </p:grpSp>
    </p:spTree>
    <p:extLst>
      <p:ext uri="{BB962C8B-B14F-4D97-AF65-F5344CB8AC3E}">
        <p14:creationId xmlns:p14="http://schemas.microsoft.com/office/powerpoint/2010/main" val="365392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32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7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Grp="1" noChangeArrowheads="1"/>
          </p:cNvSpPr>
          <p:nvPr>
            <p:ph type="title"/>
          </p:nvPr>
        </p:nvSpPr>
        <p:spPr>
          <a:xfrm>
            <a:off x="1524000" y="0"/>
            <a:ext cx="7772400" cy="1143000"/>
          </a:xfrm>
        </p:spPr>
        <p:txBody>
          <a:bodyPr/>
          <a:lstStyle/>
          <a:p>
            <a:r>
              <a:rPr lang="en-US">
                <a:latin typeface="Times New Roman" charset="0"/>
                <a:ea typeface="ＭＳ Ｐゴシック" charset="0"/>
                <a:cs typeface="ＭＳ Ｐゴシック" charset="0"/>
              </a:rPr>
              <a:t>Lineage Sorting </a:t>
            </a:r>
          </a:p>
        </p:txBody>
      </p:sp>
      <p:sp>
        <p:nvSpPr>
          <p:cNvPr id="223235" name="Text Box 3"/>
          <p:cNvSpPr txBox="1">
            <a:spLocks noChangeArrowheads="1"/>
          </p:cNvSpPr>
          <p:nvPr/>
        </p:nvSpPr>
        <p:spPr bwMode="auto">
          <a:xfrm>
            <a:off x="2133601" y="2819400"/>
            <a:ext cx="187325" cy="457200"/>
          </a:xfrm>
          <a:prstGeom prst="rect">
            <a:avLst/>
          </a:prstGeom>
          <a:noFill/>
          <a:ln w="9525">
            <a:noFill/>
            <a:miter lim="800000"/>
            <a:headEnd/>
            <a:tailEnd/>
          </a:ln>
          <a:effectLst/>
        </p:spPr>
        <p:txBody>
          <a:bodyPr wrap="none" lIns="91429" tIns="45714" rIns="91429" bIns="45714">
            <a:spAutoFit/>
          </a:bodyPr>
          <a:lstStyle/>
          <a:p>
            <a:pPr fontAlgn="base">
              <a:spcBef>
                <a:spcPct val="0"/>
              </a:spcBef>
              <a:spcAft>
                <a:spcPct val="0"/>
              </a:spcAft>
              <a:defRPr/>
            </a:pPr>
            <a:endParaRPr lang="en-US" sz="2400" b="1">
              <a:solidFill>
                <a:srgbClr val="000000"/>
              </a:solidFill>
              <a:latin typeface="Times New Roman" charset="0"/>
            </a:endParaRPr>
          </a:p>
        </p:txBody>
      </p:sp>
      <p:sp>
        <p:nvSpPr>
          <p:cNvPr id="223236" name="Line 4"/>
          <p:cNvSpPr>
            <a:spLocks noChangeShapeType="1"/>
          </p:cNvSpPr>
          <p:nvPr/>
        </p:nvSpPr>
        <p:spPr bwMode="auto">
          <a:xfrm>
            <a:off x="3352800" y="1752600"/>
            <a:ext cx="3733800" cy="0"/>
          </a:xfrm>
          <a:prstGeom prst="line">
            <a:avLst/>
          </a:prstGeom>
          <a:noFill/>
          <a:ln w="9525">
            <a:solidFill>
              <a:schemeClr val="tx1"/>
            </a:solidFill>
            <a:round/>
            <a:headEnd/>
            <a:tailEnd/>
          </a:ln>
          <a:effectLst/>
        </p:spPr>
        <p:txBody>
          <a:bodyPr lIns="91429" tIns="45714" rIns="91429" bIns="45714"/>
          <a:lstStyle/>
          <a:p>
            <a:pPr fontAlgn="base">
              <a:spcBef>
                <a:spcPct val="0"/>
              </a:spcBef>
              <a:spcAft>
                <a:spcPct val="0"/>
              </a:spcAft>
              <a:defRPr/>
            </a:pPr>
            <a:endParaRPr lang="en-US" sz="2400" b="1">
              <a:solidFill>
                <a:srgbClr val="000000"/>
              </a:solidFill>
              <a:latin typeface="Times New Roman" charset="0"/>
            </a:endParaRPr>
          </a:p>
        </p:txBody>
      </p:sp>
      <p:sp>
        <p:nvSpPr>
          <p:cNvPr id="223237" name="Text Box 5"/>
          <p:cNvSpPr txBox="1">
            <a:spLocks noChangeArrowheads="1"/>
          </p:cNvSpPr>
          <p:nvPr/>
        </p:nvSpPr>
        <p:spPr bwMode="auto">
          <a:xfrm>
            <a:off x="1828801" y="914400"/>
            <a:ext cx="2486025" cy="457200"/>
          </a:xfrm>
          <a:prstGeom prst="rect">
            <a:avLst/>
          </a:prstGeom>
          <a:noFill/>
          <a:ln w="9525">
            <a:noFill/>
            <a:miter lim="800000"/>
            <a:headEnd/>
            <a:tailEnd/>
          </a:ln>
          <a:effectLst/>
        </p:spPr>
        <p:txBody>
          <a:bodyPr wrap="none" lIns="91429" tIns="45714" rIns="91429" bIns="45714">
            <a:spAutoFit/>
          </a:bodyPr>
          <a:lstStyle/>
          <a:p>
            <a:pPr fontAlgn="base">
              <a:spcBef>
                <a:spcPct val="0"/>
              </a:spcBef>
              <a:spcAft>
                <a:spcPct val="0"/>
              </a:spcAft>
              <a:defRPr/>
            </a:pPr>
            <a:r>
              <a:rPr lang="en-US" sz="2400" b="1">
                <a:solidFill>
                  <a:srgbClr val="000000"/>
                </a:solidFill>
                <a:latin typeface="Times New Roman" charset="0"/>
              </a:rPr>
              <a:t>Organismal tree: </a:t>
            </a:r>
          </a:p>
        </p:txBody>
      </p:sp>
      <p:sp>
        <p:nvSpPr>
          <p:cNvPr id="223238" name="Line 6"/>
          <p:cNvSpPr>
            <a:spLocks noChangeShapeType="1"/>
          </p:cNvSpPr>
          <p:nvPr/>
        </p:nvSpPr>
        <p:spPr bwMode="auto">
          <a:xfrm>
            <a:off x="3352800" y="1752600"/>
            <a:ext cx="0" cy="838200"/>
          </a:xfrm>
          <a:prstGeom prst="line">
            <a:avLst/>
          </a:prstGeom>
          <a:noFill/>
          <a:ln w="9525">
            <a:solidFill>
              <a:schemeClr val="tx1"/>
            </a:solidFill>
            <a:round/>
            <a:headEnd/>
            <a:tailEnd/>
          </a:ln>
          <a:effectLst/>
        </p:spPr>
        <p:txBody>
          <a:bodyPr lIns="91429" tIns="45714" rIns="91429" bIns="45714"/>
          <a:lstStyle/>
          <a:p>
            <a:pPr fontAlgn="base">
              <a:spcBef>
                <a:spcPct val="0"/>
              </a:spcBef>
              <a:spcAft>
                <a:spcPct val="0"/>
              </a:spcAft>
              <a:defRPr/>
            </a:pPr>
            <a:endParaRPr lang="en-US" sz="2400" b="1">
              <a:solidFill>
                <a:srgbClr val="000000"/>
              </a:solidFill>
              <a:latin typeface="Times New Roman" charset="0"/>
            </a:endParaRPr>
          </a:p>
        </p:txBody>
      </p:sp>
      <p:sp>
        <p:nvSpPr>
          <p:cNvPr id="223239" name="Line 7"/>
          <p:cNvSpPr>
            <a:spLocks noChangeShapeType="1"/>
          </p:cNvSpPr>
          <p:nvPr/>
        </p:nvSpPr>
        <p:spPr bwMode="auto">
          <a:xfrm flipV="1">
            <a:off x="3352800" y="2590800"/>
            <a:ext cx="381000" cy="0"/>
          </a:xfrm>
          <a:prstGeom prst="line">
            <a:avLst/>
          </a:prstGeom>
          <a:noFill/>
          <a:ln w="9525">
            <a:solidFill>
              <a:schemeClr val="tx1"/>
            </a:solidFill>
            <a:round/>
            <a:headEnd/>
            <a:tailEnd/>
          </a:ln>
          <a:effectLst/>
        </p:spPr>
        <p:txBody>
          <a:bodyPr lIns="91429" tIns="45714" rIns="91429" bIns="45714"/>
          <a:lstStyle/>
          <a:p>
            <a:pPr fontAlgn="base">
              <a:spcBef>
                <a:spcPct val="0"/>
              </a:spcBef>
              <a:spcAft>
                <a:spcPct val="0"/>
              </a:spcAft>
              <a:defRPr/>
            </a:pPr>
            <a:endParaRPr lang="en-US" sz="2400" b="1">
              <a:solidFill>
                <a:srgbClr val="000000"/>
              </a:solidFill>
              <a:latin typeface="Times New Roman" charset="0"/>
            </a:endParaRPr>
          </a:p>
        </p:txBody>
      </p:sp>
      <p:sp>
        <p:nvSpPr>
          <p:cNvPr id="223240" name="Line 8"/>
          <p:cNvSpPr>
            <a:spLocks noChangeShapeType="1"/>
          </p:cNvSpPr>
          <p:nvPr/>
        </p:nvSpPr>
        <p:spPr bwMode="auto">
          <a:xfrm>
            <a:off x="4038600" y="2438400"/>
            <a:ext cx="0" cy="609600"/>
          </a:xfrm>
          <a:prstGeom prst="line">
            <a:avLst/>
          </a:prstGeom>
          <a:noFill/>
          <a:ln w="9525">
            <a:solidFill>
              <a:schemeClr val="tx1"/>
            </a:solidFill>
            <a:round/>
            <a:headEnd/>
            <a:tailEnd/>
          </a:ln>
          <a:effectLst/>
        </p:spPr>
        <p:txBody>
          <a:bodyPr lIns="91429" tIns="45714" rIns="91429" bIns="45714"/>
          <a:lstStyle/>
          <a:p>
            <a:pPr fontAlgn="base">
              <a:spcBef>
                <a:spcPct val="0"/>
              </a:spcBef>
              <a:spcAft>
                <a:spcPct val="0"/>
              </a:spcAft>
              <a:defRPr/>
            </a:pPr>
            <a:endParaRPr lang="en-US" sz="2400" b="1">
              <a:solidFill>
                <a:srgbClr val="000000"/>
              </a:solidFill>
              <a:latin typeface="Times New Roman" charset="0"/>
            </a:endParaRPr>
          </a:p>
        </p:txBody>
      </p:sp>
      <p:sp>
        <p:nvSpPr>
          <p:cNvPr id="223241" name="Line 9"/>
          <p:cNvSpPr>
            <a:spLocks noChangeShapeType="1"/>
          </p:cNvSpPr>
          <p:nvPr/>
        </p:nvSpPr>
        <p:spPr bwMode="auto">
          <a:xfrm flipV="1">
            <a:off x="4038600" y="2422526"/>
            <a:ext cx="2971800" cy="15875"/>
          </a:xfrm>
          <a:prstGeom prst="line">
            <a:avLst/>
          </a:prstGeom>
          <a:noFill/>
          <a:ln w="9525">
            <a:solidFill>
              <a:schemeClr val="tx1"/>
            </a:solidFill>
            <a:round/>
            <a:headEnd/>
            <a:tailEnd/>
          </a:ln>
          <a:effectLst/>
        </p:spPr>
        <p:txBody>
          <a:bodyPr lIns="91429" tIns="45714" rIns="91429" bIns="45714"/>
          <a:lstStyle/>
          <a:p>
            <a:pPr fontAlgn="base">
              <a:spcBef>
                <a:spcPct val="0"/>
              </a:spcBef>
              <a:spcAft>
                <a:spcPct val="0"/>
              </a:spcAft>
              <a:defRPr/>
            </a:pPr>
            <a:endParaRPr lang="en-US" sz="2400" b="1">
              <a:solidFill>
                <a:srgbClr val="000000"/>
              </a:solidFill>
              <a:latin typeface="Times New Roman" charset="0"/>
            </a:endParaRPr>
          </a:p>
        </p:txBody>
      </p:sp>
      <p:sp>
        <p:nvSpPr>
          <p:cNvPr id="223242" name="Line 10"/>
          <p:cNvSpPr>
            <a:spLocks noChangeShapeType="1"/>
          </p:cNvSpPr>
          <p:nvPr/>
        </p:nvSpPr>
        <p:spPr bwMode="auto">
          <a:xfrm flipV="1">
            <a:off x="3810000" y="3429000"/>
            <a:ext cx="762000" cy="0"/>
          </a:xfrm>
          <a:prstGeom prst="line">
            <a:avLst/>
          </a:prstGeom>
          <a:noFill/>
          <a:ln w="9525">
            <a:solidFill>
              <a:schemeClr val="tx1"/>
            </a:solidFill>
            <a:round/>
            <a:headEnd/>
            <a:tailEnd/>
          </a:ln>
          <a:effectLst/>
        </p:spPr>
        <p:txBody>
          <a:bodyPr lIns="91429" tIns="45714" rIns="91429" bIns="45714"/>
          <a:lstStyle/>
          <a:p>
            <a:pPr fontAlgn="base">
              <a:spcBef>
                <a:spcPct val="0"/>
              </a:spcBef>
              <a:spcAft>
                <a:spcPct val="0"/>
              </a:spcAft>
              <a:defRPr/>
            </a:pPr>
            <a:endParaRPr lang="en-US" sz="2400" b="1">
              <a:solidFill>
                <a:srgbClr val="000000"/>
              </a:solidFill>
              <a:latin typeface="Times New Roman" charset="0"/>
            </a:endParaRPr>
          </a:p>
        </p:txBody>
      </p:sp>
      <p:sp>
        <p:nvSpPr>
          <p:cNvPr id="223243" name="Line 11"/>
          <p:cNvSpPr>
            <a:spLocks noChangeShapeType="1"/>
          </p:cNvSpPr>
          <p:nvPr/>
        </p:nvSpPr>
        <p:spPr bwMode="auto">
          <a:xfrm>
            <a:off x="4570414" y="2889250"/>
            <a:ext cx="1587" cy="158750"/>
          </a:xfrm>
          <a:prstGeom prst="line">
            <a:avLst/>
          </a:prstGeom>
          <a:noFill/>
          <a:ln w="9525">
            <a:solidFill>
              <a:schemeClr val="tx1"/>
            </a:solidFill>
            <a:round/>
            <a:headEnd/>
            <a:tailEnd/>
          </a:ln>
          <a:effectLst/>
        </p:spPr>
        <p:txBody>
          <a:bodyPr lIns="91429" tIns="45714" rIns="91429" bIns="45714"/>
          <a:lstStyle/>
          <a:p>
            <a:pPr fontAlgn="base">
              <a:spcBef>
                <a:spcPct val="0"/>
              </a:spcBef>
              <a:spcAft>
                <a:spcPct val="0"/>
              </a:spcAft>
              <a:defRPr/>
            </a:pPr>
            <a:endParaRPr lang="en-US" sz="2400" b="1">
              <a:solidFill>
                <a:srgbClr val="000000"/>
              </a:solidFill>
              <a:latin typeface="Times New Roman" charset="0"/>
            </a:endParaRPr>
          </a:p>
        </p:txBody>
      </p:sp>
      <p:sp>
        <p:nvSpPr>
          <p:cNvPr id="223244" name="Line 12"/>
          <p:cNvSpPr>
            <a:spLocks noChangeShapeType="1"/>
          </p:cNvSpPr>
          <p:nvPr/>
        </p:nvSpPr>
        <p:spPr bwMode="auto">
          <a:xfrm>
            <a:off x="4572000" y="2879725"/>
            <a:ext cx="2438400" cy="0"/>
          </a:xfrm>
          <a:prstGeom prst="line">
            <a:avLst/>
          </a:prstGeom>
          <a:noFill/>
          <a:ln w="9525">
            <a:solidFill>
              <a:schemeClr val="tx1"/>
            </a:solidFill>
            <a:round/>
            <a:headEnd/>
            <a:tailEnd/>
          </a:ln>
          <a:effectLst/>
        </p:spPr>
        <p:txBody>
          <a:bodyPr lIns="91429" tIns="45714" rIns="91429" bIns="45714"/>
          <a:lstStyle/>
          <a:p>
            <a:pPr fontAlgn="base">
              <a:spcBef>
                <a:spcPct val="0"/>
              </a:spcBef>
              <a:spcAft>
                <a:spcPct val="0"/>
              </a:spcAft>
              <a:defRPr/>
            </a:pPr>
            <a:endParaRPr lang="en-US" sz="2400" b="1">
              <a:solidFill>
                <a:srgbClr val="000000"/>
              </a:solidFill>
              <a:latin typeface="Times New Roman" charset="0"/>
            </a:endParaRPr>
          </a:p>
        </p:txBody>
      </p:sp>
      <p:sp>
        <p:nvSpPr>
          <p:cNvPr id="223245" name="Line 13"/>
          <p:cNvSpPr>
            <a:spLocks noChangeShapeType="1"/>
          </p:cNvSpPr>
          <p:nvPr/>
        </p:nvSpPr>
        <p:spPr bwMode="auto">
          <a:xfrm>
            <a:off x="4572000" y="3641726"/>
            <a:ext cx="2438400" cy="15875"/>
          </a:xfrm>
          <a:prstGeom prst="line">
            <a:avLst/>
          </a:prstGeom>
          <a:noFill/>
          <a:ln w="9525">
            <a:solidFill>
              <a:schemeClr val="tx1"/>
            </a:solidFill>
            <a:round/>
            <a:headEnd/>
            <a:tailEnd/>
          </a:ln>
          <a:effectLst/>
        </p:spPr>
        <p:txBody>
          <a:bodyPr lIns="91429" tIns="45714" rIns="91429" bIns="45714"/>
          <a:lstStyle/>
          <a:p>
            <a:pPr fontAlgn="base">
              <a:spcBef>
                <a:spcPct val="0"/>
              </a:spcBef>
              <a:spcAft>
                <a:spcPct val="0"/>
              </a:spcAft>
              <a:defRPr/>
            </a:pPr>
            <a:endParaRPr lang="en-US" sz="2400" b="1">
              <a:solidFill>
                <a:srgbClr val="000000"/>
              </a:solidFill>
              <a:latin typeface="Times New Roman" charset="0"/>
            </a:endParaRPr>
          </a:p>
        </p:txBody>
      </p:sp>
      <p:sp>
        <p:nvSpPr>
          <p:cNvPr id="223246" name="Text Box 14"/>
          <p:cNvSpPr txBox="1">
            <a:spLocks noChangeArrowheads="1"/>
          </p:cNvSpPr>
          <p:nvPr/>
        </p:nvSpPr>
        <p:spPr bwMode="auto">
          <a:xfrm>
            <a:off x="7315201" y="1981200"/>
            <a:ext cx="1401763" cy="457200"/>
          </a:xfrm>
          <a:prstGeom prst="rect">
            <a:avLst/>
          </a:prstGeom>
          <a:noFill/>
          <a:ln w="9525">
            <a:noFill/>
            <a:miter lim="800000"/>
            <a:headEnd/>
            <a:tailEnd/>
          </a:ln>
          <a:effectLst/>
        </p:spPr>
        <p:txBody>
          <a:bodyPr wrap="none" lIns="91429" tIns="45714" rIns="91429" bIns="45714">
            <a:spAutoFit/>
          </a:bodyPr>
          <a:lstStyle/>
          <a:p>
            <a:pPr fontAlgn="base">
              <a:spcBef>
                <a:spcPct val="0"/>
              </a:spcBef>
              <a:spcAft>
                <a:spcPct val="0"/>
              </a:spcAft>
              <a:defRPr/>
            </a:pPr>
            <a:r>
              <a:rPr lang="en-US" sz="2400" b="1" dirty="0">
                <a:solidFill>
                  <a:srgbClr val="000000"/>
                </a:solidFill>
                <a:latin typeface="Times New Roman" charset="0"/>
              </a:rPr>
              <a:t>species B</a:t>
            </a:r>
          </a:p>
        </p:txBody>
      </p:sp>
      <p:sp>
        <p:nvSpPr>
          <p:cNvPr id="223247" name="Text Box 15"/>
          <p:cNvSpPr txBox="1">
            <a:spLocks noChangeArrowheads="1"/>
          </p:cNvSpPr>
          <p:nvPr/>
        </p:nvSpPr>
        <p:spPr bwMode="auto">
          <a:xfrm>
            <a:off x="7315201" y="1219200"/>
            <a:ext cx="1400175" cy="457200"/>
          </a:xfrm>
          <a:prstGeom prst="rect">
            <a:avLst/>
          </a:prstGeom>
          <a:noFill/>
          <a:ln w="9525">
            <a:noFill/>
            <a:miter lim="800000"/>
            <a:headEnd/>
            <a:tailEnd/>
          </a:ln>
          <a:effectLst/>
        </p:spPr>
        <p:txBody>
          <a:bodyPr wrap="none" lIns="91429" tIns="45714" rIns="91429" bIns="45714">
            <a:spAutoFit/>
          </a:bodyPr>
          <a:lstStyle/>
          <a:p>
            <a:pPr fontAlgn="base">
              <a:spcBef>
                <a:spcPct val="0"/>
              </a:spcBef>
              <a:spcAft>
                <a:spcPct val="0"/>
              </a:spcAft>
              <a:defRPr/>
            </a:pPr>
            <a:r>
              <a:rPr lang="en-US" sz="2400" b="1">
                <a:solidFill>
                  <a:srgbClr val="000000"/>
                </a:solidFill>
                <a:latin typeface="Times New Roman" charset="0"/>
              </a:rPr>
              <a:t>species A</a:t>
            </a:r>
          </a:p>
        </p:txBody>
      </p:sp>
      <p:sp>
        <p:nvSpPr>
          <p:cNvPr id="223248" name="Text Box 16"/>
          <p:cNvSpPr txBox="1">
            <a:spLocks noChangeArrowheads="1"/>
          </p:cNvSpPr>
          <p:nvPr/>
        </p:nvSpPr>
        <p:spPr bwMode="auto">
          <a:xfrm>
            <a:off x="7315201" y="2743200"/>
            <a:ext cx="1419225" cy="457200"/>
          </a:xfrm>
          <a:prstGeom prst="rect">
            <a:avLst/>
          </a:prstGeom>
          <a:noFill/>
          <a:ln w="9525">
            <a:noFill/>
            <a:miter lim="800000"/>
            <a:headEnd/>
            <a:tailEnd/>
          </a:ln>
          <a:effectLst/>
        </p:spPr>
        <p:txBody>
          <a:bodyPr wrap="none" lIns="91429" tIns="45714" rIns="91429" bIns="45714">
            <a:spAutoFit/>
          </a:bodyPr>
          <a:lstStyle/>
          <a:p>
            <a:pPr fontAlgn="base">
              <a:spcBef>
                <a:spcPct val="0"/>
              </a:spcBef>
              <a:spcAft>
                <a:spcPct val="0"/>
              </a:spcAft>
              <a:defRPr/>
            </a:pPr>
            <a:r>
              <a:rPr lang="en-US" sz="2400" b="1" dirty="0">
                <a:solidFill>
                  <a:srgbClr val="000000"/>
                </a:solidFill>
                <a:latin typeface="Times New Roman" charset="0"/>
              </a:rPr>
              <a:t>species C</a:t>
            </a:r>
          </a:p>
        </p:txBody>
      </p:sp>
      <p:sp>
        <p:nvSpPr>
          <p:cNvPr id="223249" name="Text Box 17"/>
          <p:cNvSpPr txBox="1">
            <a:spLocks noChangeArrowheads="1"/>
          </p:cNvSpPr>
          <p:nvPr/>
        </p:nvSpPr>
        <p:spPr bwMode="auto">
          <a:xfrm>
            <a:off x="7315201" y="3352800"/>
            <a:ext cx="1419225" cy="457200"/>
          </a:xfrm>
          <a:prstGeom prst="rect">
            <a:avLst/>
          </a:prstGeom>
          <a:noFill/>
          <a:ln w="9525">
            <a:noFill/>
            <a:miter lim="800000"/>
            <a:headEnd/>
            <a:tailEnd/>
          </a:ln>
          <a:effectLst/>
        </p:spPr>
        <p:txBody>
          <a:bodyPr wrap="none" lIns="91429" tIns="45714" rIns="91429" bIns="45714">
            <a:spAutoFit/>
          </a:bodyPr>
          <a:lstStyle/>
          <a:p>
            <a:pPr fontAlgn="base">
              <a:spcBef>
                <a:spcPct val="0"/>
              </a:spcBef>
              <a:spcAft>
                <a:spcPct val="0"/>
              </a:spcAft>
              <a:defRPr/>
            </a:pPr>
            <a:r>
              <a:rPr lang="en-US" sz="2400" b="1" dirty="0">
                <a:solidFill>
                  <a:srgbClr val="000000"/>
                </a:solidFill>
                <a:latin typeface="Times New Roman" charset="0"/>
              </a:rPr>
              <a:t>species D</a:t>
            </a:r>
          </a:p>
        </p:txBody>
      </p:sp>
      <p:grpSp>
        <p:nvGrpSpPr>
          <p:cNvPr id="3" name="Group 21"/>
          <p:cNvGrpSpPr>
            <a:grpSpLocks/>
          </p:cNvGrpSpPr>
          <p:nvPr/>
        </p:nvGrpSpPr>
        <p:grpSpPr bwMode="auto">
          <a:xfrm>
            <a:off x="1881189" y="4144963"/>
            <a:ext cx="7407275" cy="2519362"/>
            <a:chOff x="144" y="2112"/>
            <a:chExt cx="4666" cy="1587"/>
          </a:xfrm>
        </p:grpSpPr>
        <p:sp>
          <p:nvSpPr>
            <p:cNvPr id="223254" name="Line 22"/>
            <p:cNvSpPr>
              <a:spLocks noChangeShapeType="1"/>
            </p:cNvSpPr>
            <p:nvPr/>
          </p:nvSpPr>
          <p:spPr bwMode="auto">
            <a:xfrm>
              <a:off x="927" y="2525"/>
              <a:ext cx="2640" cy="0"/>
            </a:xfrm>
            <a:prstGeom prst="line">
              <a:avLst/>
            </a:prstGeom>
            <a:noFill/>
            <a:ln w="9525">
              <a:solidFill>
                <a:schemeClr val="tx1"/>
              </a:solidFill>
              <a:round/>
              <a:headEnd/>
              <a:tailEnd/>
            </a:ln>
            <a:effectLst/>
          </p:spPr>
          <p:txBody>
            <a:bodyPr/>
            <a:lstStyle/>
            <a:p>
              <a:pPr fontAlgn="base">
                <a:spcBef>
                  <a:spcPct val="0"/>
                </a:spcBef>
                <a:spcAft>
                  <a:spcPct val="0"/>
                </a:spcAft>
                <a:defRPr/>
              </a:pPr>
              <a:endParaRPr lang="en-US" sz="2400" b="1">
                <a:solidFill>
                  <a:srgbClr val="000000"/>
                </a:solidFill>
                <a:latin typeface="Times New Roman" charset="0"/>
              </a:endParaRPr>
            </a:p>
          </p:txBody>
        </p:sp>
        <p:sp>
          <p:nvSpPr>
            <p:cNvPr id="223255" name="Line 23"/>
            <p:cNvSpPr>
              <a:spLocks noChangeShapeType="1"/>
            </p:cNvSpPr>
            <p:nvPr/>
          </p:nvSpPr>
          <p:spPr bwMode="auto">
            <a:xfrm>
              <a:off x="927" y="2525"/>
              <a:ext cx="0" cy="432"/>
            </a:xfrm>
            <a:prstGeom prst="line">
              <a:avLst/>
            </a:prstGeom>
            <a:noFill/>
            <a:ln w="9525">
              <a:solidFill>
                <a:schemeClr val="tx1"/>
              </a:solidFill>
              <a:round/>
              <a:headEnd/>
              <a:tailEnd/>
            </a:ln>
            <a:effectLst/>
          </p:spPr>
          <p:txBody>
            <a:bodyPr/>
            <a:lstStyle/>
            <a:p>
              <a:pPr fontAlgn="base">
                <a:spcBef>
                  <a:spcPct val="0"/>
                </a:spcBef>
                <a:spcAft>
                  <a:spcPct val="0"/>
                </a:spcAft>
                <a:defRPr/>
              </a:pPr>
              <a:endParaRPr lang="en-US" sz="2400" b="1">
                <a:solidFill>
                  <a:srgbClr val="000000"/>
                </a:solidFill>
                <a:latin typeface="Times New Roman" charset="0"/>
              </a:endParaRPr>
            </a:p>
          </p:txBody>
        </p:sp>
        <p:sp>
          <p:nvSpPr>
            <p:cNvPr id="223256" name="Line 24"/>
            <p:cNvSpPr>
              <a:spLocks noChangeShapeType="1"/>
            </p:cNvSpPr>
            <p:nvPr/>
          </p:nvSpPr>
          <p:spPr bwMode="auto">
            <a:xfrm>
              <a:off x="927" y="2957"/>
              <a:ext cx="144" cy="0"/>
            </a:xfrm>
            <a:prstGeom prst="line">
              <a:avLst/>
            </a:prstGeom>
            <a:noFill/>
            <a:ln w="9525">
              <a:solidFill>
                <a:schemeClr val="tx1"/>
              </a:solidFill>
              <a:round/>
              <a:headEnd/>
              <a:tailEnd/>
            </a:ln>
            <a:effectLst/>
          </p:spPr>
          <p:txBody>
            <a:bodyPr/>
            <a:lstStyle/>
            <a:p>
              <a:pPr fontAlgn="base">
                <a:spcBef>
                  <a:spcPct val="0"/>
                </a:spcBef>
                <a:spcAft>
                  <a:spcPct val="0"/>
                </a:spcAft>
                <a:defRPr/>
              </a:pPr>
              <a:endParaRPr lang="en-US" sz="2400" b="1">
                <a:solidFill>
                  <a:srgbClr val="000000"/>
                </a:solidFill>
                <a:latin typeface="Times New Roman" charset="0"/>
              </a:endParaRPr>
            </a:p>
          </p:txBody>
        </p:sp>
        <p:sp>
          <p:nvSpPr>
            <p:cNvPr id="223257" name="Line 25"/>
            <p:cNvSpPr>
              <a:spLocks noChangeShapeType="1"/>
            </p:cNvSpPr>
            <p:nvPr/>
          </p:nvSpPr>
          <p:spPr bwMode="auto">
            <a:xfrm>
              <a:off x="1071" y="2813"/>
              <a:ext cx="0" cy="528"/>
            </a:xfrm>
            <a:prstGeom prst="line">
              <a:avLst/>
            </a:prstGeom>
            <a:noFill/>
            <a:ln w="9525">
              <a:solidFill>
                <a:schemeClr val="tx1"/>
              </a:solidFill>
              <a:round/>
              <a:headEnd/>
              <a:tailEnd/>
            </a:ln>
            <a:effectLst/>
          </p:spPr>
          <p:txBody>
            <a:bodyPr/>
            <a:lstStyle/>
            <a:p>
              <a:pPr fontAlgn="base">
                <a:spcBef>
                  <a:spcPct val="0"/>
                </a:spcBef>
                <a:spcAft>
                  <a:spcPct val="0"/>
                </a:spcAft>
                <a:defRPr/>
              </a:pPr>
              <a:endParaRPr lang="en-US" sz="2400" b="1">
                <a:solidFill>
                  <a:srgbClr val="000000"/>
                </a:solidFill>
                <a:latin typeface="Times New Roman" charset="0"/>
              </a:endParaRPr>
            </a:p>
          </p:txBody>
        </p:sp>
        <p:sp>
          <p:nvSpPr>
            <p:cNvPr id="223258" name="Line 26"/>
            <p:cNvSpPr>
              <a:spLocks noChangeShapeType="1"/>
            </p:cNvSpPr>
            <p:nvPr/>
          </p:nvSpPr>
          <p:spPr bwMode="auto">
            <a:xfrm>
              <a:off x="1071" y="2813"/>
              <a:ext cx="2448" cy="0"/>
            </a:xfrm>
            <a:prstGeom prst="line">
              <a:avLst/>
            </a:prstGeom>
            <a:noFill/>
            <a:ln w="9525">
              <a:solidFill>
                <a:schemeClr val="tx1"/>
              </a:solidFill>
              <a:round/>
              <a:headEnd/>
              <a:tailEnd/>
            </a:ln>
            <a:effectLst/>
          </p:spPr>
          <p:txBody>
            <a:bodyPr/>
            <a:lstStyle/>
            <a:p>
              <a:pPr fontAlgn="base">
                <a:spcBef>
                  <a:spcPct val="0"/>
                </a:spcBef>
                <a:spcAft>
                  <a:spcPct val="0"/>
                </a:spcAft>
                <a:defRPr/>
              </a:pPr>
              <a:endParaRPr lang="en-US" sz="2400" b="1">
                <a:solidFill>
                  <a:srgbClr val="000000"/>
                </a:solidFill>
                <a:latin typeface="Times New Roman" charset="0"/>
              </a:endParaRPr>
            </a:p>
          </p:txBody>
        </p:sp>
        <p:sp>
          <p:nvSpPr>
            <p:cNvPr id="223259" name="Line 27"/>
            <p:cNvSpPr>
              <a:spLocks noChangeShapeType="1"/>
            </p:cNvSpPr>
            <p:nvPr/>
          </p:nvSpPr>
          <p:spPr bwMode="auto">
            <a:xfrm>
              <a:off x="1071" y="3341"/>
              <a:ext cx="432" cy="0"/>
            </a:xfrm>
            <a:prstGeom prst="line">
              <a:avLst/>
            </a:prstGeom>
            <a:noFill/>
            <a:ln w="9525">
              <a:solidFill>
                <a:schemeClr val="tx1"/>
              </a:solidFill>
              <a:round/>
              <a:headEnd/>
              <a:tailEnd/>
            </a:ln>
            <a:effectLst/>
          </p:spPr>
          <p:txBody>
            <a:bodyPr/>
            <a:lstStyle/>
            <a:p>
              <a:pPr fontAlgn="base">
                <a:spcBef>
                  <a:spcPct val="0"/>
                </a:spcBef>
                <a:spcAft>
                  <a:spcPct val="0"/>
                </a:spcAft>
                <a:defRPr/>
              </a:pPr>
              <a:endParaRPr lang="en-US" sz="2400" b="1">
                <a:solidFill>
                  <a:srgbClr val="000000"/>
                </a:solidFill>
                <a:latin typeface="Times New Roman" charset="0"/>
              </a:endParaRPr>
            </a:p>
          </p:txBody>
        </p:sp>
        <p:sp>
          <p:nvSpPr>
            <p:cNvPr id="223260" name="Line 28"/>
            <p:cNvSpPr>
              <a:spLocks noChangeShapeType="1"/>
            </p:cNvSpPr>
            <p:nvPr/>
          </p:nvSpPr>
          <p:spPr bwMode="auto">
            <a:xfrm>
              <a:off x="1503" y="3101"/>
              <a:ext cx="0" cy="480"/>
            </a:xfrm>
            <a:prstGeom prst="line">
              <a:avLst/>
            </a:prstGeom>
            <a:noFill/>
            <a:ln w="9525">
              <a:solidFill>
                <a:schemeClr val="tx1"/>
              </a:solidFill>
              <a:round/>
              <a:headEnd/>
              <a:tailEnd/>
            </a:ln>
            <a:effectLst/>
          </p:spPr>
          <p:txBody>
            <a:bodyPr/>
            <a:lstStyle/>
            <a:p>
              <a:pPr fontAlgn="base">
                <a:spcBef>
                  <a:spcPct val="0"/>
                </a:spcBef>
                <a:spcAft>
                  <a:spcPct val="0"/>
                </a:spcAft>
                <a:defRPr/>
              </a:pPr>
              <a:endParaRPr lang="en-US" sz="2400" b="1">
                <a:solidFill>
                  <a:srgbClr val="000000"/>
                </a:solidFill>
                <a:latin typeface="Times New Roman" charset="0"/>
              </a:endParaRPr>
            </a:p>
          </p:txBody>
        </p:sp>
        <p:sp>
          <p:nvSpPr>
            <p:cNvPr id="223261" name="Line 29"/>
            <p:cNvSpPr>
              <a:spLocks noChangeShapeType="1"/>
            </p:cNvSpPr>
            <p:nvPr/>
          </p:nvSpPr>
          <p:spPr bwMode="auto">
            <a:xfrm>
              <a:off x="1503" y="3101"/>
              <a:ext cx="2016" cy="0"/>
            </a:xfrm>
            <a:prstGeom prst="line">
              <a:avLst/>
            </a:prstGeom>
            <a:noFill/>
            <a:ln w="9525">
              <a:solidFill>
                <a:schemeClr val="tx1"/>
              </a:solidFill>
              <a:round/>
              <a:headEnd/>
              <a:tailEnd/>
            </a:ln>
            <a:effectLst/>
          </p:spPr>
          <p:txBody>
            <a:bodyPr/>
            <a:lstStyle/>
            <a:p>
              <a:pPr fontAlgn="base">
                <a:spcBef>
                  <a:spcPct val="0"/>
                </a:spcBef>
                <a:spcAft>
                  <a:spcPct val="0"/>
                </a:spcAft>
                <a:defRPr/>
              </a:pPr>
              <a:endParaRPr lang="en-US" sz="2400" b="1">
                <a:solidFill>
                  <a:srgbClr val="000000"/>
                </a:solidFill>
                <a:latin typeface="Times New Roman" charset="0"/>
              </a:endParaRPr>
            </a:p>
          </p:txBody>
        </p:sp>
        <p:sp>
          <p:nvSpPr>
            <p:cNvPr id="223262" name="Line 30"/>
            <p:cNvSpPr>
              <a:spLocks noChangeShapeType="1"/>
            </p:cNvSpPr>
            <p:nvPr/>
          </p:nvSpPr>
          <p:spPr bwMode="auto">
            <a:xfrm>
              <a:off x="1503" y="3581"/>
              <a:ext cx="2016" cy="0"/>
            </a:xfrm>
            <a:prstGeom prst="line">
              <a:avLst/>
            </a:prstGeom>
            <a:noFill/>
            <a:ln w="9525">
              <a:solidFill>
                <a:schemeClr val="tx1"/>
              </a:solidFill>
              <a:round/>
              <a:headEnd/>
              <a:tailEnd/>
            </a:ln>
            <a:effectLst/>
          </p:spPr>
          <p:txBody>
            <a:bodyPr/>
            <a:lstStyle/>
            <a:p>
              <a:pPr fontAlgn="base">
                <a:spcBef>
                  <a:spcPct val="0"/>
                </a:spcBef>
                <a:spcAft>
                  <a:spcPct val="0"/>
                </a:spcAft>
                <a:defRPr/>
              </a:pPr>
              <a:endParaRPr lang="en-US" sz="2400" b="1">
                <a:solidFill>
                  <a:srgbClr val="000000"/>
                </a:solidFill>
                <a:latin typeface="Times New Roman" charset="0"/>
              </a:endParaRPr>
            </a:p>
          </p:txBody>
        </p:sp>
        <p:sp>
          <p:nvSpPr>
            <p:cNvPr id="223263" name="Text Box 31"/>
            <p:cNvSpPr txBox="1">
              <a:spLocks noChangeArrowheads="1"/>
            </p:cNvSpPr>
            <p:nvPr/>
          </p:nvSpPr>
          <p:spPr bwMode="auto">
            <a:xfrm>
              <a:off x="3744" y="3408"/>
              <a:ext cx="1066" cy="291"/>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sz="2400" b="1">
                  <a:solidFill>
                    <a:srgbClr val="000000"/>
                  </a:solidFill>
                  <a:latin typeface="Times New Roman" charset="0"/>
                </a:rPr>
                <a:t>seq. from B</a:t>
              </a:r>
            </a:p>
          </p:txBody>
        </p:sp>
        <p:sp>
          <p:nvSpPr>
            <p:cNvPr id="223264" name="Text Box 32"/>
            <p:cNvSpPr txBox="1">
              <a:spLocks noChangeArrowheads="1"/>
            </p:cNvSpPr>
            <p:nvPr/>
          </p:nvSpPr>
          <p:spPr bwMode="auto">
            <a:xfrm>
              <a:off x="3696" y="2352"/>
              <a:ext cx="1070" cy="288"/>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sz="2400" b="1">
                  <a:solidFill>
                    <a:srgbClr val="000000"/>
                  </a:solidFill>
                  <a:latin typeface="Times New Roman" charset="0"/>
                </a:rPr>
                <a:t>seq. from A</a:t>
              </a:r>
            </a:p>
          </p:txBody>
        </p:sp>
        <p:sp>
          <p:nvSpPr>
            <p:cNvPr id="223265" name="Text Box 33"/>
            <p:cNvSpPr txBox="1">
              <a:spLocks noChangeArrowheads="1"/>
            </p:cNvSpPr>
            <p:nvPr/>
          </p:nvSpPr>
          <p:spPr bwMode="auto">
            <a:xfrm>
              <a:off x="3696" y="3024"/>
              <a:ext cx="1077" cy="291"/>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sz="2400" b="1">
                  <a:solidFill>
                    <a:srgbClr val="000000"/>
                  </a:solidFill>
                  <a:latin typeface="Times New Roman" charset="0"/>
                </a:rPr>
                <a:t>seq. from C</a:t>
              </a:r>
            </a:p>
          </p:txBody>
        </p:sp>
        <p:sp>
          <p:nvSpPr>
            <p:cNvPr id="223266" name="Text Box 34"/>
            <p:cNvSpPr txBox="1">
              <a:spLocks noChangeArrowheads="1"/>
            </p:cNvSpPr>
            <p:nvPr/>
          </p:nvSpPr>
          <p:spPr bwMode="auto">
            <a:xfrm>
              <a:off x="3696" y="2688"/>
              <a:ext cx="1077" cy="291"/>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sz="2400" b="1">
                  <a:solidFill>
                    <a:srgbClr val="000000"/>
                  </a:solidFill>
                  <a:latin typeface="Times New Roman" charset="0"/>
                </a:rPr>
                <a:t>seq. from D</a:t>
              </a:r>
            </a:p>
          </p:txBody>
        </p:sp>
        <p:sp>
          <p:nvSpPr>
            <p:cNvPr id="223267" name="Text Box 35"/>
            <p:cNvSpPr txBox="1">
              <a:spLocks noChangeArrowheads="1"/>
            </p:cNvSpPr>
            <p:nvPr/>
          </p:nvSpPr>
          <p:spPr bwMode="auto">
            <a:xfrm>
              <a:off x="144" y="2112"/>
              <a:ext cx="1374" cy="291"/>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sz="2400" b="1">
                  <a:solidFill>
                    <a:srgbClr val="000000"/>
                  </a:solidFill>
                  <a:latin typeface="Times New Roman" charset="0"/>
                </a:rPr>
                <a:t>molecular tree:</a:t>
              </a:r>
            </a:p>
          </p:txBody>
        </p:sp>
      </p:grpSp>
      <p:sp>
        <p:nvSpPr>
          <p:cNvPr id="43" name="Line 4"/>
          <p:cNvSpPr>
            <a:spLocks noChangeShapeType="1"/>
          </p:cNvSpPr>
          <p:nvPr/>
        </p:nvSpPr>
        <p:spPr bwMode="auto">
          <a:xfrm>
            <a:off x="2895600" y="1447800"/>
            <a:ext cx="4114800" cy="0"/>
          </a:xfrm>
          <a:prstGeom prst="line">
            <a:avLst/>
          </a:prstGeom>
          <a:noFill/>
          <a:ln w="9525">
            <a:solidFill>
              <a:schemeClr val="tx1"/>
            </a:solidFill>
            <a:round/>
            <a:headEnd/>
            <a:tailEnd/>
          </a:ln>
          <a:effectLst/>
        </p:spPr>
        <p:txBody>
          <a:bodyPr lIns="91429" tIns="45714" rIns="91429" bIns="45714"/>
          <a:lstStyle/>
          <a:p>
            <a:pPr fontAlgn="base">
              <a:spcBef>
                <a:spcPct val="0"/>
              </a:spcBef>
              <a:spcAft>
                <a:spcPct val="0"/>
              </a:spcAft>
              <a:defRPr/>
            </a:pPr>
            <a:endParaRPr lang="en-US" sz="2400" b="1">
              <a:solidFill>
                <a:srgbClr val="000000"/>
              </a:solidFill>
              <a:latin typeface="Times New Roman" charset="0"/>
            </a:endParaRPr>
          </a:p>
        </p:txBody>
      </p:sp>
      <p:sp>
        <p:nvSpPr>
          <p:cNvPr id="44" name="Line 11"/>
          <p:cNvSpPr>
            <a:spLocks noChangeShapeType="1"/>
          </p:cNvSpPr>
          <p:nvPr/>
        </p:nvSpPr>
        <p:spPr bwMode="auto">
          <a:xfrm>
            <a:off x="4572000" y="3429000"/>
            <a:ext cx="0" cy="228600"/>
          </a:xfrm>
          <a:prstGeom prst="line">
            <a:avLst/>
          </a:prstGeom>
          <a:noFill/>
          <a:ln w="9525">
            <a:solidFill>
              <a:schemeClr val="tx1"/>
            </a:solidFill>
            <a:round/>
            <a:headEnd/>
            <a:tailEnd/>
          </a:ln>
          <a:effectLst/>
        </p:spPr>
        <p:txBody>
          <a:bodyPr lIns="91429" tIns="45714" rIns="91429" bIns="45714"/>
          <a:lstStyle/>
          <a:p>
            <a:pPr fontAlgn="base">
              <a:spcBef>
                <a:spcPct val="0"/>
              </a:spcBef>
              <a:spcAft>
                <a:spcPct val="0"/>
              </a:spcAft>
              <a:defRPr/>
            </a:pPr>
            <a:endParaRPr lang="en-US" sz="2400" b="1">
              <a:solidFill>
                <a:srgbClr val="000000"/>
              </a:solidFill>
              <a:latin typeface="Times New Roman" charset="0"/>
            </a:endParaRPr>
          </a:p>
        </p:txBody>
      </p:sp>
      <p:sp>
        <p:nvSpPr>
          <p:cNvPr id="45" name="Line 10"/>
          <p:cNvSpPr>
            <a:spLocks noChangeShapeType="1"/>
          </p:cNvSpPr>
          <p:nvPr/>
        </p:nvSpPr>
        <p:spPr bwMode="auto">
          <a:xfrm flipV="1">
            <a:off x="4038600" y="3048000"/>
            <a:ext cx="533400" cy="0"/>
          </a:xfrm>
          <a:prstGeom prst="line">
            <a:avLst/>
          </a:prstGeom>
          <a:noFill/>
          <a:ln w="9525">
            <a:solidFill>
              <a:schemeClr val="tx1"/>
            </a:solidFill>
            <a:round/>
            <a:headEnd/>
            <a:tailEnd/>
          </a:ln>
          <a:effectLst/>
        </p:spPr>
        <p:txBody>
          <a:bodyPr lIns="91429" tIns="45714" rIns="91429" bIns="45714"/>
          <a:lstStyle/>
          <a:p>
            <a:pPr fontAlgn="base">
              <a:spcBef>
                <a:spcPct val="0"/>
              </a:spcBef>
              <a:spcAft>
                <a:spcPct val="0"/>
              </a:spcAft>
              <a:defRPr/>
            </a:pPr>
            <a:endParaRPr lang="en-US" sz="2400" b="1">
              <a:solidFill>
                <a:srgbClr val="000000"/>
              </a:solidFill>
              <a:latin typeface="Times New Roman" charset="0"/>
            </a:endParaRPr>
          </a:p>
        </p:txBody>
      </p:sp>
      <p:sp>
        <p:nvSpPr>
          <p:cNvPr id="46" name="Line 13"/>
          <p:cNvSpPr>
            <a:spLocks noChangeShapeType="1"/>
          </p:cNvSpPr>
          <p:nvPr/>
        </p:nvSpPr>
        <p:spPr bwMode="auto">
          <a:xfrm>
            <a:off x="4876800" y="3429000"/>
            <a:ext cx="2133600" cy="0"/>
          </a:xfrm>
          <a:prstGeom prst="line">
            <a:avLst/>
          </a:prstGeom>
          <a:noFill/>
          <a:ln w="9525">
            <a:solidFill>
              <a:schemeClr val="tx1"/>
            </a:solidFill>
            <a:round/>
            <a:headEnd/>
            <a:tailEnd/>
          </a:ln>
          <a:effectLst/>
        </p:spPr>
        <p:txBody>
          <a:bodyPr lIns="91429" tIns="45714" rIns="91429" bIns="45714"/>
          <a:lstStyle/>
          <a:p>
            <a:pPr fontAlgn="base">
              <a:spcBef>
                <a:spcPct val="0"/>
              </a:spcBef>
              <a:spcAft>
                <a:spcPct val="0"/>
              </a:spcAft>
              <a:defRPr/>
            </a:pPr>
            <a:endParaRPr lang="en-US" sz="2400" b="1">
              <a:solidFill>
                <a:srgbClr val="000000"/>
              </a:solidFill>
              <a:latin typeface="Times New Roman" charset="0"/>
            </a:endParaRPr>
          </a:p>
        </p:txBody>
      </p:sp>
      <p:sp>
        <p:nvSpPr>
          <p:cNvPr id="47" name="Line 13"/>
          <p:cNvSpPr>
            <a:spLocks noChangeShapeType="1"/>
          </p:cNvSpPr>
          <p:nvPr/>
        </p:nvSpPr>
        <p:spPr bwMode="auto">
          <a:xfrm>
            <a:off x="4876800" y="3124200"/>
            <a:ext cx="2133600" cy="0"/>
          </a:xfrm>
          <a:prstGeom prst="line">
            <a:avLst/>
          </a:prstGeom>
          <a:noFill/>
          <a:ln w="9525">
            <a:solidFill>
              <a:schemeClr val="tx1"/>
            </a:solidFill>
            <a:round/>
            <a:headEnd/>
            <a:tailEnd/>
          </a:ln>
          <a:effectLst/>
        </p:spPr>
        <p:txBody>
          <a:bodyPr lIns="91429" tIns="45714" rIns="91429" bIns="45714"/>
          <a:lstStyle/>
          <a:p>
            <a:pPr fontAlgn="base">
              <a:spcBef>
                <a:spcPct val="0"/>
              </a:spcBef>
              <a:spcAft>
                <a:spcPct val="0"/>
              </a:spcAft>
              <a:defRPr/>
            </a:pPr>
            <a:endParaRPr lang="en-US" sz="2400" b="1">
              <a:solidFill>
                <a:srgbClr val="000000"/>
              </a:solidFill>
              <a:latin typeface="Times New Roman" charset="0"/>
            </a:endParaRPr>
          </a:p>
        </p:txBody>
      </p:sp>
      <p:sp>
        <p:nvSpPr>
          <p:cNvPr id="48" name="Line 11"/>
          <p:cNvSpPr>
            <a:spLocks noChangeShapeType="1"/>
          </p:cNvSpPr>
          <p:nvPr/>
        </p:nvSpPr>
        <p:spPr bwMode="auto">
          <a:xfrm>
            <a:off x="4876800" y="3124200"/>
            <a:ext cx="0" cy="304800"/>
          </a:xfrm>
          <a:prstGeom prst="line">
            <a:avLst/>
          </a:prstGeom>
          <a:noFill/>
          <a:ln w="9525">
            <a:solidFill>
              <a:schemeClr val="tx1"/>
            </a:solidFill>
            <a:round/>
            <a:headEnd/>
            <a:tailEnd/>
          </a:ln>
          <a:effectLst/>
        </p:spPr>
        <p:txBody>
          <a:bodyPr lIns="91429" tIns="45714" rIns="91429" bIns="45714"/>
          <a:lstStyle/>
          <a:p>
            <a:pPr fontAlgn="base">
              <a:spcBef>
                <a:spcPct val="0"/>
              </a:spcBef>
              <a:spcAft>
                <a:spcPct val="0"/>
              </a:spcAft>
              <a:defRPr/>
            </a:pPr>
            <a:endParaRPr lang="en-US" sz="2400" b="1">
              <a:solidFill>
                <a:srgbClr val="000000"/>
              </a:solidFill>
              <a:latin typeface="Times New Roman" charset="0"/>
            </a:endParaRPr>
          </a:p>
        </p:txBody>
      </p:sp>
      <p:sp>
        <p:nvSpPr>
          <p:cNvPr id="49" name="Line 9"/>
          <p:cNvSpPr>
            <a:spLocks noChangeShapeType="1"/>
          </p:cNvSpPr>
          <p:nvPr/>
        </p:nvSpPr>
        <p:spPr bwMode="auto">
          <a:xfrm flipV="1">
            <a:off x="3733800" y="2133600"/>
            <a:ext cx="3276600" cy="0"/>
          </a:xfrm>
          <a:prstGeom prst="line">
            <a:avLst/>
          </a:prstGeom>
          <a:noFill/>
          <a:ln w="9525">
            <a:solidFill>
              <a:schemeClr val="tx1"/>
            </a:solidFill>
            <a:round/>
            <a:headEnd/>
            <a:tailEnd/>
          </a:ln>
          <a:effectLst/>
        </p:spPr>
        <p:txBody>
          <a:bodyPr lIns="91429" tIns="45714" rIns="91429" bIns="45714"/>
          <a:lstStyle/>
          <a:p>
            <a:pPr fontAlgn="base">
              <a:spcBef>
                <a:spcPct val="0"/>
              </a:spcBef>
              <a:spcAft>
                <a:spcPct val="0"/>
              </a:spcAft>
              <a:defRPr/>
            </a:pPr>
            <a:endParaRPr lang="en-US" sz="2400" b="1">
              <a:solidFill>
                <a:srgbClr val="000000"/>
              </a:solidFill>
              <a:latin typeface="Times New Roman" charset="0"/>
            </a:endParaRPr>
          </a:p>
        </p:txBody>
      </p:sp>
      <p:sp>
        <p:nvSpPr>
          <p:cNvPr id="50" name="Line 8"/>
          <p:cNvSpPr>
            <a:spLocks noChangeShapeType="1"/>
          </p:cNvSpPr>
          <p:nvPr/>
        </p:nvSpPr>
        <p:spPr bwMode="auto">
          <a:xfrm>
            <a:off x="3733800" y="2133600"/>
            <a:ext cx="0" cy="457200"/>
          </a:xfrm>
          <a:prstGeom prst="line">
            <a:avLst/>
          </a:prstGeom>
          <a:noFill/>
          <a:ln w="9525">
            <a:solidFill>
              <a:schemeClr val="tx1"/>
            </a:solidFill>
            <a:round/>
            <a:headEnd/>
            <a:tailEnd/>
          </a:ln>
          <a:effectLst/>
        </p:spPr>
        <p:txBody>
          <a:bodyPr lIns="91429" tIns="45714" rIns="91429" bIns="45714"/>
          <a:lstStyle/>
          <a:p>
            <a:pPr fontAlgn="base">
              <a:spcBef>
                <a:spcPct val="0"/>
              </a:spcBef>
              <a:spcAft>
                <a:spcPct val="0"/>
              </a:spcAft>
              <a:defRPr/>
            </a:pPr>
            <a:endParaRPr lang="en-US" sz="2400" b="1">
              <a:solidFill>
                <a:srgbClr val="000000"/>
              </a:solidFill>
              <a:latin typeface="Times New Roman" charset="0"/>
            </a:endParaRPr>
          </a:p>
        </p:txBody>
      </p:sp>
      <p:sp>
        <p:nvSpPr>
          <p:cNvPr id="51" name="Line 8"/>
          <p:cNvSpPr>
            <a:spLocks noChangeShapeType="1"/>
          </p:cNvSpPr>
          <p:nvPr/>
        </p:nvSpPr>
        <p:spPr bwMode="auto">
          <a:xfrm>
            <a:off x="3810000" y="2971800"/>
            <a:ext cx="0" cy="457200"/>
          </a:xfrm>
          <a:prstGeom prst="line">
            <a:avLst/>
          </a:prstGeom>
          <a:noFill/>
          <a:ln w="9525">
            <a:solidFill>
              <a:schemeClr val="tx1"/>
            </a:solidFill>
            <a:round/>
            <a:headEnd/>
            <a:tailEnd/>
          </a:ln>
          <a:effectLst/>
        </p:spPr>
        <p:txBody>
          <a:bodyPr lIns="91429" tIns="45714" rIns="91429" bIns="45714"/>
          <a:lstStyle/>
          <a:p>
            <a:pPr fontAlgn="base">
              <a:spcBef>
                <a:spcPct val="0"/>
              </a:spcBef>
              <a:spcAft>
                <a:spcPct val="0"/>
              </a:spcAft>
              <a:defRPr/>
            </a:pPr>
            <a:endParaRPr lang="en-US" sz="2400" b="1">
              <a:solidFill>
                <a:srgbClr val="000000"/>
              </a:solidFill>
              <a:latin typeface="Times New Roman" charset="0"/>
            </a:endParaRPr>
          </a:p>
        </p:txBody>
      </p:sp>
      <p:sp>
        <p:nvSpPr>
          <p:cNvPr id="52" name="Line 7"/>
          <p:cNvSpPr>
            <a:spLocks noChangeShapeType="1"/>
          </p:cNvSpPr>
          <p:nvPr/>
        </p:nvSpPr>
        <p:spPr bwMode="auto">
          <a:xfrm flipV="1">
            <a:off x="2895600" y="2971800"/>
            <a:ext cx="914400" cy="0"/>
          </a:xfrm>
          <a:prstGeom prst="line">
            <a:avLst/>
          </a:prstGeom>
          <a:noFill/>
          <a:ln w="9525">
            <a:solidFill>
              <a:schemeClr val="tx1"/>
            </a:solidFill>
            <a:round/>
            <a:headEnd/>
            <a:tailEnd/>
          </a:ln>
          <a:effectLst/>
        </p:spPr>
        <p:txBody>
          <a:bodyPr lIns="91429" tIns="45714" rIns="91429" bIns="45714"/>
          <a:lstStyle/>
          <a:p>
            <a:pPr fontAlgn="base">
              <a:spcBef>
                <a:spcPct val="0"/>
              </a:spcBef>
              <a:spcAft>
                <a:spcPct val="0"/>
              </a:spcAft>
              <a:defRPr/>
            </a:pPr>
            <a:endParaRPr lang="en-US" sz="2400" b="1">
              <a:solidFill>
                <a:srgbClr val="000000"/>
              </a:solidFill>
              <a:latin typeface="Times New Roman" charset="0"/>
            </a:endParaRPr>
          </a:p>
        </p:txBody>
      </p:sp>
      <p:sp>
        <p:nvSpPr>
          <p:cNvPr id="53" name="Line 6"/>
          <p:cNvSpPr>
            <a:spLocks noChangeShapeType="1"/>
          </p:cNvSpPr>
          <p:nvPr/>
        </p:nvSpPr>
        <p:spPr bwMode="auto">
          <a:xfrm>
            <a:off x="2895600" y="1447800"/>
            <a:ext cx="0" cy="1524000"/>
          </a:xfrm>
          <a:prstGeom prst="line">
            <a:avLst/>
          </a:prstGeom>
          <a:noFill/>
          <a:ln w="9525">
            <a:solidFill>
              <a:schemeClr val="tx1"/>
            </a:solidFill>
            <a:round/>
            <a:headEnd/>
            <a:tailEnd/>
          </a:ln>
          <a:effectLst/>
        </p:spPr>
        <p:txBody>
          <a:bodyPr lIns="91429" tIns="45714" rIns="91429" bIns="45714"/>
          <a:lstStyle/>
          <a:p>
            <a:pPr fontAlgn="base">
              <a:spcBef>
                <a:spcPct val="0"/>
              </a:spcBef>
              <a:spcAft>
                <a:spcPct val="0"/>
              </a:spcAft>
              <a:defRPr/>
            </a:pPr>
            <a:endParaRPr lang="en-US" sz="2400" b="1">
              <a:solidFill>
                <a:srgbClr val="000000"/>
              </a:solidFill>
              <a:latin typeface="Times New Roman" charset="0"/>
            </a:endParaRPr>
          </a:p>
        </p:txBody>
      </p:sp>
      <p:cxnSp>
        <p:nvCxnSpPr>
          <p:cNvPr id="155677" name="Straight Connector 6"/>
          <p:cNvCxnSpPr>
            <a:cxnSpLocks noChangeShapeType="1"/>
          </p:cNvCxnSpPr>
          <p:nvPr/>
        </p:nvCxnSpPr>
        <p:spPr bwMode="auto">
          <a:xfrm flipV="1">
            <a:off x="3124200" y="1600200"/>
            <a:ext cx="0" cy="1143000"/>
          </a:xfrm>
          <a:prstGeom prst="line">
            <a:avLst/>
          </a:prstGeom>
          <a:noFill/>
          <a:ln w="9525">
            <a:solidFill>
              <a:srgbClr val="FF0000"/>
            </a:solidFill>
            <a:round/>
            <a:headEnd/>
            <a:tailEnd/>
          </a:ln>
        </p:spPr>
      </p:cxnSp>
      <p:cxnSp>
        <p:nvCxnSpPr>
          <p:cNvPr id="155678" name="Straight Connector 56"/>
          <p:cNvCxnSpPr>
            <a:cxnSpLocks noChangeShapeType="1"/>
          </p:cNvCxnSpPr>
          <p:nvPr/>
        </p:nvCxnSpPr>
        <p:spPr bwMode="auto">
          <a:xfrm>
            <a:off x="3124200" y="1600200"/>
            <a:ext cx="3886200" cy="0"/>
          </a:xfrm>
          <a:prstGeom prst="line">
            <a:avLst/>
          </a:prstGeom>
          <a:noFill/>
          <a:ln w="9525">
            <a:solidFill>
              <a:srgbClr val="FF0000"/>
            </a:solidFill>
            <a:round/>
            <a:headEnd/>
            <a:tailEnd/>
          </a:ln>
        </p:spPr>
      </p:cxnSp>
      <p:cxnSp>
        <p:nvCxnSpPr>
          <p:cNvPr id="155679" name="Straight Connector 62"/>
          <p:cNvCxnSpPr>
            <a:cxnSpLocks noChangeShapeType="1"/>
          </p:cNvCxnSpPr>
          <p:nvPr/>
        </p:nvCxnSpPr>
        <p:spPr bwMode="auto">
          <a:xfrm>
            <a:off x="3124200" y="2743200"/>
            <a:ext cx="228600" cy="0"/>
          </a:xfrm>
          <a:prstGeom prst="line">
            <a:avLst/>
          </a:prstGeom>
          <a:noFill/>
          <a:ln w="9525">
            <a:solidFill>
              <a:srgbClr val="FF0000"/>
            </a:solidFill>
            <a:round/>
            <a:headEnd/>
            <a:tailEnd/>
          </a:ln>
        </p:spPr>
      </p:cxnSp>
      <p:cxnSp>
        <p:nvCxnSpPr>
          <p:cNvPr id="155680" name="Straight Connector 66"/>
          <p:cNvCxnSpPr>
            <a:cxnSpLocks noChangeShapeType="1"/>
          </p:cNvCxnSpPr>
          <p:nvPr/>
        </p:nvCxnSpPr>
        <p:spPr bwMode="auto">
          <a:xfrm flipV="1">
            <a:off x="3352800" y="2667000"/>
            <a:ext cx="0" cy="228600"/>
          </a:xfrm>
          <a:prstGeom prst="line">
            <a:avLst/>
          </a:prstGeom>
          <a:noFill/>
          <a:ln w="9525">
            <a:solidFill>
              <a:srgbClr val="FF0000"/>
            </a:solidFill>
            <a:round/>
            <a:headEnd/>
            <a:tailEnd/>
          </a:ln>
        </p:spPr>
      </p:cxnSp>
      <p:cxnSp>
        <p:nvCxnSpPr>
          <p:cNvPr id="155681" name="Straight Connector 69"/>
          <p:cNvCxnSpPr>
            <a:cxnSpLocks noChangeShapeType="1"/>
          </p:cNvCxnSpPr>
          <p:nvPr/>
        </p:nvCxnSpPr>
        <p:spPr bwMode="auto">
          <a:xfrm>
            <a:off x="3352800" y="2667000"/>
            <a:ext cx="609600" cy="0"/>
          </a:xfrm>
          <a:prstGeom prst="line">
            <a:avLst/>
          </a:prstGeom>
          <a:noFill/>
          <a:ln w="9525">
            <a:solidFill>
              <a:srgbClr val="FF0000"/>
            </a:solidFill>
            <a:round/>
            <a:headEnd/>
            <a:tailEnd/>
          </a:ln>
        </p:spPr>
      </p:cxnSp>
      <p:cxnSp>
        <p:nvCxnSpPr>
          <p:cNvPr id="155682" name="Straight Connector 71"/>
          <p:cNvCxnSpPr>
            <a:cxnSpLocks noChangeShapeType="1"/>
          </p:cNvCxnSpPr>
          <p:nvPr/>
        </p:nvCxnSpPr>
        <p:spPr bwMode="auto">
          <a:xfrm>
            <a:off x="3352800" y="2895600"/>
            <a:ext cx="533400" cy="0"/>
          </a:xfrm>
          <a:prstGeom prst="line">
            <a:avLst/>
          </a:prstGeom>
          <a:noFill/>
          <a:ln w="9525">
            <a:solidFill>
              <a:srgbClr val="FF0000"/>
            </a:solidFill>
            <a:round/>
            <a:headEnd/>
            <a:tailEnd/>
          </a:ln>
        </p:spPr>
      </p:cxnSp>
      <p:cxnSp>
        <p:nvCxnSpPr>
          <p:cNvPr id="155683" name="Straight Connector 73"/>
          <p:cNvCxnSpPr>
            <a:cxnSpLocks noChangeShapeType="1"/>
          </p:cNvCxnSpPr>
          <p:nvPr/>
        </p:nvCxnSpPr>
        <p:spPr bwMode="auto">
          <a:xfrm flipV="1">
            <a:off x="3886200" y="2895600"/>
            <a:ext cx="0" cy="457200"/>
          </a:xfrm>
          <a:prstGeom prst="line">
            <a:avLst/>
          </a:prstGeom>
          <a:noFill/>
          <a:ln w="9525">
            <a:solidFill>
              <a:srgbClr val="FF0000"/>
            </a:solidFill>
            <a:round/>
            <a:headEnd/>
            <a:tailEnd/>
          </a:ln>
        </p:spPr>
      </p:cxnSp>
      <p:cxnSp>
        <p:nvCxnSpPr>
          <p:cNvPr id="155684" name="Straight Connector 76"/>
          <p:cNvCxnSpPr>
            <a:cxnSpLocks noChangeShapeType="1"/>
          </p:cNvCxnSpPr>
          <p:nvPr/>
        </p:nvCxnSpPr>
        <p:spPr bwMode="auto">
          <a:xfrm>
            <a:off x="3886200" y="3352800"/>
            <a:ext cx="762000" cy="0"/>
          </a:xfrm>
          <a:prstGeom prst="line">
            <a:avLst/>
          </a:prstGeom>
          <a:noFill/>
          <a:ln w="9525">
            <a:solidFill>
              <a:srgbClr val="FF0000"/>
            </a:solidFill>
            <a:round/>
            <a:headEnd/>
            <a:tailEnd/>
          </a:ln>
        </p:spPr>
      </p:cxnSp>
      <p:cxnSp>
        <p:nvCxnSpPr>
          <p:cNvPr id="155685" name="Straight Connector 78"/>
          <p:cNvCxnSpPr>
            <a:cxnSpLocks noChangeShapeType="1"/>
          </p:cNvCxnSpPr>
          <p:nvPr/>
        </p:nvCxnSpPr>
        <p:spPr bwMode="auto">
          <a:xfrm>
            <a:off x="4648200" y="3505200"/>
            <a:ext cx="2438400" cy="39688"/>
          </a:xfrm>
          <a:prstGeom prst="line">
            <a:avLst/>
          </a:prstGeom>
          <a:noFill/>
          <a:ln w="9525">
            <a:solidFill>
              <a:srgbClr val="FF0000"/>
            </a:solidFill>
            <a:round/>
            <a:headEnd/>
            <a:tailEnd/>
          </a:ln>
        </p:spPr>
      </p:cxnSp>
      <p:cxnSp>
        <p:nvCxnSpPr>
          <p:cNvPr id="155686" name="Straight Connector 84"/>
          <p:cNvCxnSpPr>
            <a:cxnSpLocks noChangeShapeType="1"/>
          </p:cNvCxnSpPr>
          <p:nvPr/>
        </p:nvCxnSpPr>
        <p:spPr bwMode="auto">
          <a:xfrm flipV="1">
            <a:off x="4648200" y="3352800"/>
            <a:ext cx="0" cy="152400"/>
          </a:xfrm>
          <a:prstGeom prst="line">
            <a:avLst/>
          </a:prstGeom>
          <a:noFill/>
          <a:ln w="9525">
            <a:solidFill>
              <a:srgbClr val="FF0000"/>
            </a:solidFill>
            <a:round/>
            <a:headEnd/>
            <a:tailEnd/>
          </a:ln>
        </p:spPr>
      </p:cxnSp>
      <p:cxnSp>
        <p:nvCxnSpPr>
          <p:cNvPr id="155687" name="Straight Connector 87"/>
          <p:cNvCxnSpPr>
            <a:cxnSpLocks noChangeShapeType="1"/>
          </p:cNvCxnSpPr>
          <p:nvPr/>
        </p:nvCxnSpPr>
        <p:spPr bwMode="auto">
          <a:xfrm flipV="1">
            <a:off x="3962400" y="2286000"/>
            <a:ext cx="0" cy="914400"/>
          </a:xfrm>
          <a:prstGeom prst="line">
            <a:avLst/>
          </a:prstGeom>
          <a:noFill/>
          <a:ln w="9525">
            <a:solidFill>
              <a:srgbClr val="FF0000"/>
            </a:solidFill>
            <a:round/>
            <a:headEnd/>
            <a:tailEnd/>
          </a:ln>
        </p:spPr>
      </p:cxnSp>
      <p:cxnSp>
        <p:nvCxnSpPr>
          <p:cNvPr id="155688" name="Straight Connector 90"/>
          <p:cNvCxnSpPr>
            <a:cxnSpLocks noChangeShapeType="1"/>
          </p:cNvCxnSpPr>
          <p:nvPr/>
        </p:nvCxnSpPr>
        <p:spPr bwMode="auto">
          <a:xfrm>
            <a:off x="3962400" y="3200400"/>
            <a:ext cx="762000" cy="0"/>
          </a:xfrm>
          <a:prstGeom prst="line">
            <a:avLst/>
          </a:prstGeom>
          <a:noFill/>
          <a:ln w="9525">
            <a:solidFill>
              <a:srgbClr val="FF0000"/>
            </a:solidFill>
            <a:round/>
            <a:headEnd/>
            <a:tailEnd/>
          </a:ln>
        </p:spPr>
      </p:cxnSp>
      <p:cxnSp>
        <p:nvCxnSpPr>
          <p:cNvPr id="155689" name="Straight Connector 91"/>
          <p:cNvCxnSpPr>
            <a:cxnSpLocks noChangeShapeType="1"/>
          </p:cNvCxnSpPr>
          <p:nvPr/>
        </p:nvCxnSpPr>
        <p:spPr bwMode="auto">
          <a:xfrm>
            <a:off x="3962400" y="2286000"/>
            <a:ext cx="3048000" cy="0"/>
          </a:xfrm>
          <a:prstGeom prst="line">
            <a:avLst/>
          </a:prstGeom>
          <a:noFill/>
          <a:ln w="9525">
            <a:solidFill>
              <a:srgbClr val="FF0000"/>
            </a:solidFill>
            <a:round/>
            <a:headEnd/>
            <a:tailEnd/>
          </a:ln>
        </p:spPr>
      </p:cxnSp>
      <p:cxnSp>
        <p:nvCxnSpPr>
          <p:cNvPr id="155690" name="Straight Connector 94"/>
          <p:cNvCxnSpPr>
            <a:cxnSpLocks noChangeShapeType="1"/>
          </p:cNvCxnSpPr>
          <p:nvPr/>
        </p:nvCxnSpPr>
        <p:spPr bwMode="auto">
          <a:xfrm>
            <a:off x="4724400" y="2971800"/>
            <a:ext cx="2286000" cy="0"/>
          </a:xfrm>
          <a:prstGeom prst="line">
            <a:avLst/>
          </a:prstGeom>
          <a:noFill/>
          <a:ln w="9525">
            <a:solidFill>
              <a:srgbClr val="FF0000"/>
            </a:solidFill>
            <a:round/>
            <a:headEnd/>
            <a:tailEnd/>
          </a:ln>
        </p:spPr>
      </p:cxnSp>
      <p:cxnSp>
        <p:nvCxnSpPr>
          <p:cNvPr id="155691" name="Straight Connector 101"/>
          <p:cNvCxnSpPr>
            <a:cxnSpLocks noChangeShapeType="1"/>
          </p:cNvCxnSpPr>
          <p:nvPr/>
        </p:nvCxnSpPr>
        <p:spPr bwMode="auto">
          <a:xfrm>
            <a:off x="4724400" y="2971800"/>
            <a:ext cx="0" cy="228600"/>
          </a:xfrm>
          <a:prstGeom prst="line">
            <a:avLst/>
          </a:prstGeom>
          <a:noFill/>
          <a:ln w="9525">
            <a:solidFill>
              <a:srgbClr val="FF0000"/>
            </a:solidFill>
            <a:round/>
            <a:headEnd/>
            <a:tailEnd/>
          </a:ln>
        </p:spPr>
      </p:cxnSp>
      <p:sp>
        <p:nvSpPr>
          <p:cNvPr id="155692" name="TextBox 54"/>
          <p:cNvSpPr txBox="1">
            <a:spLocks noChangeArrowheads="1"/>
          </p:cNvSpPr>
          <p:nvPr/>
        </p:nvSpPr>
        <p:spPr bwMode="auto">
          <a:xfrm>
            <a:off x="1676400" y="3276600"/>
            <a:ext cx="1905000" cy="1077218"/>
          </a:xfrm>
          <a:prstGeom prst="rect">
            <a:avLst/>
          </a:prstGeom>
          <a:noFill/>
          <a:ln w="952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defRPr/>
            </a:pPr>
            <a:r>
              <a:rPr lang="en-US" sz="1600" b="1">
                <a:solidFill>
                  <a:srgbClr val="FF0000"/>
                </a:solidFill>
              </a:rPr>
              <a:t>Genes diverge and coexist in the </a:t>
            </a:r>
            <a:br>
              <a:rPr lang="en-US" sz="1600" b="1">
                <a:solidFill>
                  <a:srgbClr val="FF0000"/>
                </a:solidFill>
              </a:rPr>
            </a:br>
            <a:r>
              <a:rPr lang="en-US" sz="1600" b="1">
                <a:solidFill>
                  <a:srgbClr val="FF0000"/>
                </a:solidFill>
              </a:rPr>
              <a:t>organismal lineage</a:t>
            </a:r>
          </a:p>
        </p:txBody>
      </p:sp>
      <p:cxnSp>
        <p:nvCxnSpPr>
          <p:cNvPr id="155693" name="Straight Arrow Connector 57"/>
          <p:cNvCxnSpPr>
            <a:cxnSpLocks noChangeShapeType="1"/>
            <a:stCxn id="155692" idx="0"/>
          </p:cNvCxnSpPr>
          <p:nvPr/>
        </p:nvCxnSpPr>
        <p:spPr bwMode="auto">
          <a:xfrm flipV="1">
            <a:off x="2628900" y="3048000"/>
            <a:ext cx="647700" cy="228600"/>
          </a:xfrm>
          <a:prstGeom prst="straightConnector1">
            <a:avLst/>
          </a:prstGeom>
          <a:noFill/>
          <a:ln w="9525">
            <a:solidFill>
              <a:srgbClr val="FF0000"/>
            </a:solidFill>
            <a:round/>
            <a:headEnd/>
            <a:tailEnd type="arrow" w="med" len="med"/>
          </a:ln>
        </p:spPr>
      </p:cxnSp>
    </p:spTree>
    <p:extLst>
      <p:ext uri="{BB962C8B-B14F-4D97-AF65-F5344CB8AC3E}">
        <p14:creationId xmlns:p14="http://schemas.microsoft.com/office/powerpoint/2010/main" val="17893631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1676400" y="152400"/>
            <a:ext cx="7772400" cy="381000"/>
          </a:xfrm>
        </p:spPr>
        <p:txBody>
          <a:bodyPr>
            <a:normAutofit fontScale="90000"/>
          </a:bodyPr>
          <a:lstStyle/>
          <a:p>
            <a:pPr algn="l"/>
            <a:r>
              <a:rPr lang="en-US"/>
              <a:t>Gene duplication </a:t>
            </a:r>
          </a:p>
        </p:txBody>
      </p:sp>
      <p:sp>
        <p:nvSpPr>
          <p:cNvPr id="224259" name="Line 3"/>
          <p:cNvSpPr>
            <a:spLocks noChangeShapeType="1"/>
          </p:cNvSpPr>
          <p:nvPr/>
        </p:nvSpPr>
        <p:spPr bwMode="auto">
          <a:xfrm flipV="1">
            <a:off x="3505200" y="1905000"/>
            <a:ext cx="152400" cy="533400"/>
          </a:xfrm>
          <a:prstGeom prst="line">
            <a:avLst/>
          </a:prstGeom>
          <a:noFill/>
          <a:ln w="57150">
            <a:solidFill>
              <a:schemeClr val="tx1"/>
            </a:solidFill>
            <a:round/>
            <a:headEnd/>
            <a:tailEnd type="triangle" w="med" len="me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260" name="Text Box 4"/>
          <p:cNvSpPr txBox="1">
            <a:spLocks noChangeArrowheads="1"/>
          </p:cNvSpPr>
          <p:nvPr/>
        </p:nvSpPr>
        <p:spPr bwMode="auto">
          <a:xfrm>
            <a:off x="1524002" y="2362200"/>
            <a:ext cx="2403475" cy="457200"/>
          </a:xfrm>
          <a:prstGeom prst="rect">
            <a:avLst/>
          </a:prstGeom>
          <a:noFill/>
          <a:ln w="9525">
            <a:noFill/>
            <a:miter lim="800000"/>
            <a:headEnd/>
            <a:tailEnd/>
          </a:ln>
          <a:effectLst/>
        </p:spPr>
        <p:txBody>
          <a:bodyPr wrap="none" lIns="91429" tIns="45714" rIns="91429" bIns="45714">
            <a:prstTxWarp prst="textNoShape">
              <a:avLst/>
            </a:prstTxWarp>
            <a:spAutoFit/>
          </a:bodyPr>
          <a:lstStyle/>
          <a:p>
            <a:pPr fontAlgn="base">
              <a:spcBef>
                <a:spcPct val="0"/>
              </a:spcBef>
              <a:spcAft>
                <a:spcPct val="0"/>
              </a:spcAft>
              <a:defRPr/>
            </a:pPr>
            <a:r>
              <a:rPr lang="en-US" sz="2400" b="1">
                <a:solidFill>
                  <a:srgbClr val="000000"/>
                </a:solidFill>
                <a:latin typeface="Times New Roman" charset="0"/>
              </a:rPr>
              <a:t>gene duplication </a:t>
            </a:r>
          </a:p>
        </p:txBody>
      </p:sp>
      <p:sp>
        <p:nvSpPr>
          <p:cNvPr id="224261" name="Text Box 5"/>
          <p:cNvSpPr txBox="1">
            <a:spLocks noChangeArrowheads="1"/>
          </p:cNvSpPr>
          <p:nvPr/>
        </p:nvSpPr>
        <p:spPr bwMode="auto">
          <a:xfrm>
            <a:off x="2133601" y="2362200"/>
            <a:ext cx="18704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fontAlgn="base">
              <a:spcBef>
                <a:spcPct val="0"/>
              </a:spcBef>
              <a:spcAft>
                <a:spcPct val="0"/>
              </a:spcAft>
              <a:defRPr/>
            </a:pPr>
            <a:endParaRPr lang="en-US" sz="2400" b="1">
              <a:solidFill>
                <a:srgbClr val="000000"/>
              </a:solidFill>
              <a:latin typeface="Times New Roman" charset="0"/>
            </a:endParaRPr>
          </a:p>
        </p:txBody>
      </p:sp>
      <p:sp>
        <p:nvSpPr>
          <p:cNvPr id="224262" name="Line 6"/>
          <p:cNvSpPr>
            <a:spLocks noChangeShapeType="1"/>
          </p:cNvSpPr>
          <p:nvPr/>
        </p:nvSpPr>
        <p:spPr bwMode="auto">
          <a:xfrm>
            <a:off x="3429000" y="1219200"/>
            <a:ext cx="37338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263" name="Text Box 7"/>
          <p:cNvSpPr txBox="1">
            <a:spLocks noChangeArrowheads="1"/>
          </p:cNvSpPr>
          <p:nvPr/>
        </p:nvSpPr>
        <p:spPr bwMode="auto">
          <a:xfrm>
            <a:off x="1905001" y="609600"/>
            <a:ext cx="2486025" cy="457200"/>
          </a:xfrm>
          <a:prstGeom prst="rect">
            <a:avLst/>
          </a:prstGeom>
          <a:noFill/>
          <a:ln w="9525">
            <a:noFill/>
            <a:miter lim="800000"/>
            <a:headEnd/>
            <a:tailEnd/>
          </a:ln>
          <a:effectLst/>
        </p:spPr>
        <p:txBody>
          <a:bodyPr wrap="none" lIns="91429" tIns="45714" rIns="91429" bIns="45714">
            <a:prstTxWarp prst="textNoShape">
              <a:avLst/>
            </a:prstTxWarp>
            <a:spAutoFit/>
          </a:bodyPr>
          <a:lstStyle/>
          <a:p>
            <a:pPr fontAlgn="base">
              <a:spcBef>
                <a:spcPct val="0"/>
              </a:spcBef>
              <a:spcAft>
                <a:spcPct val="0"/>
              </a:spcAft>
              <a:defRPr/>
            </a:pPr>
            <a:r>
              <a:rPr lang="en-US" sz="2400" b="1">
                <a:solidFill>
                  <a:srgbClr val="000000"/>
                </a:solidFill>
                <a:latin typeface="Times New Roman" charset="0"/>
              </a:rPr>
              <a:t>Organismal tree: </a:t>
            </a:r>
          </a:p>
        </p:txBody>
      </p:sp>
      <p:sp>
        <p:nvSpPr>
          <p:cNvPr id="224264" name="Line 8"/>
          <p:cNvSpPr>
            <a:spLocks noChangeShapeType="1"/>
          </p:cNvSpPr>
          <p:nvPr/>
        </p:nvSpPr>
        <p:spPr bwMode="auto">
          <a:xfrm>
            <a:off x="3429000" y="1219200"/>
            <a:ext cx="0" cy="685800"/>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265" name="Line 9"/>
          <p:cNvSpPr>
            <a:spLocks noChangeShapeType="1"/>
          </p:cNvSpPr>
          <p:nvPr/>
        </p:nvSpPr>
        <p:spPr bwMode="auto">
          <a:xfrm>
            <a:off x="3429000" y="1905000"/>
            <a:ext cx="4572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266" name="Line 10"/>
          <p:cNvSpPr>
            <a:spLocks noChangeShapeType="1"/>
          </p:cNvSpPr>
          <p:nvPr/>
        </p:nvSpPr>
        <p:spPr bwMode="auto">
          <a:xfrm>
            <a:off x="3886200" y="1676400"/>
            <a:ext cx="0" cy="838200"/>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267" name="Line 11"/>
          <p:cNvSpPr>
            <a:spLocks noChangeShapeType="1"/>
          </p:cNvSpPr>
          <p:nvPr/>
        </p:nvSpPr>
        <p:spPr bwMode="auto">
          <a:xfrm>
            <a:off x="3886200" y="1676400"/>
            <a:ext cx="32004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268" name="Line 12"/>
          <p:cNvSpPr>
            <a:spLocks noChangeShapeType="1"/>
          </p:cNvSpPr>
          <p:nvPr/>
        </p:nvSpPr>
        <p:spPr bwMode="auto">
          <a:xfrm flipV="1">
            <a:off x="3886200" y="2514600"/>
            <a:ext cx="7620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269" name="Line 13"/>
          <p:cNvSpPr>
            <a:spLocks noChangeShapeType="1"/>
          </p:cNvSpPr>
          <p:nvPr/>
        </p:nvSpPr>
        <p:spPr bwMode="auto">
          <a:xfrm>
            <a:off x="4648200" y="2133600"/>
            <a:ext cx="0" cy="762000"/>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270" name="Line 14"/>
          <p:cNvSpPr>
            <a:spLocks noChangeShapeType="1"/>
          </p:cNvSpPr>
          <p:nvPr/>
        </p:nvSpPr>
        <p:spPr bwMode="auto">
          <a:xfrm>
            <a:off x="4648200" y="2133600"/>
            <a:ext cx="24384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271" name="Line 15"/>
          <p:cNvSpPr>
            <a:spLocks noChangeShapeType="1"/>
          </p:cNvSpPr>
          <p:nvPr/>
        </p:nvSpPr>
        <p:spPr bwMode="auto">
          <a:xfrm>
            <a:off x="4648200" y="2895600"/>
            <a:ext cx="2362200" cy="0"/>
          </a:xfrm>
          <a:prstGeom prst="line">
            <a:avLst/>
          </a:prstGeom>
          <a:noFill/>
          <a:ln w="9525">
            <a:solidFill>
              <a:schemeClr val="tx1"/>
            </a:solidFill>
            <a:round/>
            <a:headEnd/>
            <a:tailEnd/>
          </a:ln>
          <a:effectLst/>
        </p:spPr>
        <p:txBody>
          <a:bodyPr lIns="91429" tIns="45714" rIns="91429" bIns="45714">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272" name="Text Box 16"/>
          <p:cNvSpPr txBox="1">
            <a:spLocks noChangeArrowheads="1"/>
          </p:cNvSpPr>
          <p:nvPr/>
        </p:nvSpPr>
        <p:spPr bwMode="auto">
          <a:xfrm>
            <a:off x="7391401" y="1371600"/>
            <a:ext cx="1402331"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fontAlgn="base">
              <a:spcBef>
                <a:spcPct val="0"/>
              </a:spcBef>
              <a:spcAft>
                <a:spcPct val="0"/>
              </a:spcAft>
              <a:defRPr/>
            </a:pPr>
            <a:r>
              <a:rPr lang="en-US" sz="2400" b="1">
                <a:solidFill>
                  <a:srgbClr val="000000"/>
                </a:solidFill>
                <a:latin typeface="Times New Roman" charset="0"/>
              </a:rPr>
              <a:t>species B</a:t>
            </a:r>
          </a:p>
        </p:txBody>
      </p:sp>
      <p:sp>
        <p:nvSpPr>
          <p:cNvPr id="224273" name="Text Box 17"/>
          <p:cNvSpPr txBox="1">
            <a:spLocks noChangeArrowheads="1"/>
          </p:cNvSpPr>
          <p:nvPr/>
        </p:nvSpPr>
        <p:spPr bwMode="auto">
          <a:xfrm>
            <a:off x="7391400" y="914400"/>
            <a:ext cx="139950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fontAlgn="base">
              <a:spcBef>
                <a:spcPct val="0"/>
              </a:spcBef>
              <a:spcAft>
                <a:spcPct val="0"/>
              </a:spcAft>
              <a:defRPr/>
            </a:pPr>
            <a:r>
              <a:rPr lang="en-US" sz="2400" b="1">
                <a:solidFill>
                  <a:srgbClr val="000000"/>
                </a:solidFill>
                <a:latin typeface="Times New Roman" charset="0"/>
              </a:rPr>
              <a:t>species A</a:t>
            </a:r>
          </a:p>
        </p:txBody>
      </p:sp>
      <p:sp>
        <p:nvSpPr>
          <p:cNvPr id="224274" name="Text Box 18"/>
          <p:cNvSpPr txBox="1">
            <a:spLocks noChangeArrowheads="1"/>
          </p:cNvSpPr>
          <p:nvPr/>
        </p:nvSpPr>
        <p:spPr bwMode="auto">
          <a:xfrm>
            <a:off x="7391402" y="1981200"/>
            <a:ext cx="141969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fontAlgn="base">
              <a:spcBef>
                <a:spcPct val="0"/>
              </a:spcBef>
              <a:spcAft>
                <a:spcPct val="0"/>
              </a:spcAft>
              <a:defRPr/>
            </a:pPr>
            <a:r>
              <a:rPr lang="en-US" sz="2400" b="1">
                <a:solidFill>
                  <a:srgbClr val="000000"/>
                </a:solidFill>
                <a:latin typeface="Times New Roman" charset="0"/>
              </a:rPr>
              <a:t>species C</a:t>
            </a:r>
          </a:p>
        </p:txBody>
      </p:sp>
      <p:sp>
        <p:nvSpPr>
          <p:cNvPr id="224275" name="Text Box 19"/>
          <p:cNvSpPr txBox="1">
            <a:spLocks noChangeArrowheads="1"/>
          </p:cNvSpPr>
          <p:nvPr/>
        </p:nvSpPr>
        <p:spPr bwMode="auto">
          <a:xfrm>
            <a:off x="7391402" y="2590800"/>
            <a:ext cx="141969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fontAlgn="base">
              <a:spcBef>
                <a:spcPct val="0"/>
              </a:spcBef>
              <a:spcAft>
                <a:spcPct val="0"/>
              </a:spcAft>
              <a:defRPr/>
            </a:pPr>
            <a:r>
              <a:rPr lang="en-US" sz="2400" b="1">
                <a:solidFill>
                  <a:srgbClr val="000000"/>
                </a:solidFill>
                <a:latin typeface="Times New Roman" charset="0"/>
              </a:rPr>
              <a:t>species D</a:t>
            </a:r>
          </a:p>
        </p:txBody>
      </p:sp>
      <p:sp>
        <p:nvSpPr>
          <p:cNvPr id="224276" name="Rectangle 20"/>
          <p:cNvSpPr>
            <a:spLocks noChangeArrowheads="1"/>
          </p:cNvSpPr>
          <p:nvPr/>
        </p:nvSpPr>
        <p:spPr bwMode="auto">
          <a:xfrm>
            <a:off x="1524001" y="2971800"/>
            <a:ext cx="2229221" cy="457390"/>
          </a:xfrm>
          <a:prstGeom prst="rect">
            <a:avLst/>
          </a:prstGeom>
          <a:noFill/>
          <a:ln w="9525">
            <a:noFill/>
            <a:miter lim="800000"/>
            <a:headEnd/>
            <a:tailEnd/>
          </a:ln>
          <a:effectLst/>
        </p:spPr>
        <p:txBody>
          <a:bodyPr wrap="none" lIns="91429" tIns="45714" rIns="91429" bIns="45714">
            <a:prstTxWarp prst="textNoShape">
              <a:avLst/>
            </a:prstTxWarp>
            <a:spAutoFit/>
          </a:bodyPr>
          <a:lstStyle/>
          <a:p>
            <a:pPr fontAlgn="base">
              <a:spcBef>
                <a:spcPct val="0"/>
              </a:spcBef>
              <a:spcAft>
                <a:spcPct val="0"/>
              </a:spcAft>
              <a:defRPr/>
            </a:pPr>
            <a:r>
              <a:rPr lang="en-US" sz="2400" b="1">
                <a:solidFill>
                  <a:srgbClr val="000000"/>
                </a:solidFill>
                <a:latin typeface="Times New Roman" charset="0"/>
              </a:rPr>
              <a:t>molecular tree:</a:t>
            </a:r>
          </a:p>
        </p:txBody>
      </p:sp>
      <p:grpSp>
        <p:nvGrpSpPr>
          <p:cNvPr id="2" name="Group 21"/>
          <p:cNvGrpSpPr>
            <a:grpSpLocks/>
          </p:cNvGrpSpPr>
          <p:nvPr/>
        </p:nvGrpSpPr>
        <p:grpSpPr bwMode="auto">
          <a:xfrm>
            <a:off x="3429000" y="3200400"/>
            <a:ext cx="6096000" cy="3429000"/>
            <a:chOff x="1200" y="2016"/>
            <a:chExt cx="3840" cy="2160"/>
          </a:xfrm>
        </p:grpSpPr>
        <p:sp>
          <p:nvSpPr>
            <p:cNvPr id="224278" name="Line 22"/>
            <p:cNvSpPr>
              <a:spLocks noChangeShapeType="1"/>
            </p:cNvSpPr>
            <p:nvPr/>
          </p:nvSpPr>
          <p:spPr bwMode="auto">
            <a:xfrm>
              <a:off x="1200" y="2160"/>
              <a:ext cx="2352" cy="0"/>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279" name="Line 23"/>
            <p:cNvSpPr>
              <a:spLocks noChangeShapeType="1"/>
            </p:cNvSpPr>
            <p:nvPr/>
          </p:nvSpPr>
          <p:spPr bwMode="auto">
            <a:xfrm>
              <a:off x="1200" y="2160"/>
              <a:ext cx="0" cy="1200"/>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280" name="Line 24"/>
            <p:cNvSpPr>
              <a:spLocks noChangeShapeType="1"/>
            </p:cNvSpPr>
            <p:nvPr/>
          </p:nvSpPr>
          <p:spPr bwMode="auto">
            <a:xfrm>
              <a:off x="1440" y="2592"/>
              <a:ext cx="240" cy="0"/>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281" name="Line 25"/>
            <p:cNvSpPr>
              <a:spLocks noChangeShapeType="1"/>
            </p:cNvSpPr>
            <p:nvPr/>
          </p:nvSpPr>
          <p:spPr bwMode="auto">
            <a:xfrm>
              <a:off x="1680" y="2448"/>
              <a:ext cx="0" cy="432"/>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282" name="Line 26"/>
            <p:cNvSpPr>
              <a:spLocks noChangeShapeType="1"/>
            </p:cNvSpPr>
            <p:nvPr/>
          </p:nvSpPr>
          <p:spPr bwMode="auto">
            <a:xfrm>
              <a:off x="1680" y="2448"/>
              <a:ext cx="1824" cy="0"/>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283" name="Line 27"/>
            <p:cNvSpPr>
              <a:spLocks noChangeShapeType="1"/>
            </p:cNvSpPr>
            <p:nvPr/>
          </p:nvSpPr>
          <p:spPr bwMode="auto">
            <a:xfrm flipV="1">
              <a:off x="1680" y="2880"/>
              <a:ext cx="288" cy="0"/>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284" name="Line 28"/>
            <p:cNvSpPr>
              <a:spLocks noChangeShapeType="1"/>
            </p:cNvSpPr>
            <p:nvPr/>
          </p:nvSpPr>
          <p:spPr bwMode="auto">
            <a:xfrm>
              <a:off x="1968" y="2736"/>
              <a:ext cx="0" cy="384"/>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285" name="Line 29"/>
            <p:cNvSpPr>
              <a:spLocks noChangeShapeType="1"/>
            </p:cNvSpPr>
            <p:nvPr/>
          </p:nvSpPr>
          <p:spPr bwMode="auto">
            <a:xfrm>
              <a:off x="1968" y="2736"/>
              <a:ext cx="1392" cy="0"/>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286" name="Line 30"/>
            <p:cNvSpPr>
              <a:spLocks noChangeShapeType="1"/>
            </p:cNvSpPr>
            <p:nvPr/>
          </p:nvSpPr>
          <p:spPr bwMode="auto">
            <a:xfrm>
              <a:off x="1968" y="3120"/>
              <a:ext cx="1392" cy="0"/>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287" name="Text Box 31"/>
            <p:cNvSpPr txBox="1">
              <a:spLocks noChangeArrowheads="1"/>
            </p:cNvSpPr>
            <p:nvPr/>
          </p:nvSpPr>
          <p:spPr bwMode="auto">
            <a:xfrm>
              <a:off x="3696" y="2976"/>
              <a:ext cx="1108" cy="288"/>
            </a:xfrm>
            <a:prstGeom prst="rect">
              <a:avLst/>
            </a:prstGeom>
            <a:noFill/>
            <a:ln w="9525">
              <a:noFill/>
              <a:miter lim="800000"/>
              <a:headEnd/>
              <a:tailEnd/>
            </a:ln>
            <a:effectLst/>
          </p:spPr>
          <p:txBody>
            <a:bodyPr>
              <a:prstTxWarp prst="textNoShape">
                <a:avLst/>
              </a:prstTxWarp>
              <a:spAutoFit/>
            </a:bodyPr>
            <a:lstStyle/>
            <a:p>
              <a:pPr fontAlgn="base">
                <a:spcBef>
                  <a:spcPct val="0"/>
                </a:spcBef>
                <a:spcAft>
                  <a:spcPct val="0"/>
                </a:spcAft>
                <a:defRPr/>
              </a:pPr>
              <a:r>
                <a:rPr lang="en-US" sz="2400" b="1">
                  <a:solidFill>
                    <a:srgbClr val="000000"/>
                  </a:solidFill>
                  <a:latin typeface="Times New Roman" charset="0"/>
                </a:rPr>
                <a:t>seq. from D</a:t>
              </a:r>
            </a:p>
          </p:txBody>
        </p:sp>
        <p:sp>
          <p:nvSpPr>
            <p:cNvPr id="224288" name="Text Box 32"/>
            <p:cNvSpPr txBox="1">
              <a:spLocks noChangeArrowheads="1"/>
            </p:cNvSpPr>
            <p:nvPr/>
          </p:nvSpPr>
          <p:spPr bwMode="auto">
            <a:xfrm>
              <a:off x="3696" y="2016"/>
              <a:ext cx="1070" cy="288"/>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defRPr/>
              </a:pPr>
              <a:r>
                <a:rPr lang="en-US" sz="2400" b="1">
                  <a:solidFill>
                    <a:srgbClr val="000000"/>
                  </a:solidFill>
                  <a:latin typeface="Times New Roman" charset="0"/>
                </a:rPr>
                <a:t>seq. from A</a:t>
              </a:r>
            </a:p>
          </p:txBody>
        </p:sp>
        <p:sp>
          <p:nvSpPr>
            <p:cNvPr id="224289" name="Text Box 33"/>
            <p:cNvSpPr txBox="1">
              <a:spLocks noChangeArrowheads="1"/>
            </p:cNvSpPr>
            <p:nvPr/>
          </p:nvSpPr>
          <p:spPr bwMode="auto">
            <a:xfrm>
              <a:off x="3696" y="2640"/>
              <a:ext cx="1077" cy="291"/>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defRPr/>
              </a:pPr>
              <a:r>
                <a:rPr lang="en-US" sz="2400" b="1">
                  <a:solidFill>
                    <a:srgbClr val="000000"/>
                  </a:solidFill>
                  <a:latin typeface="Times New Roman" charset="0"/>
                </a:rPr>
                <a:t>seq. from C</a:t>
              </a:r>
            </a:p>
          </p:txBody>
        </p:sp>
        <p:sp>
          <p:nvSpPr>
            <p:cNvPr id="224290" name="Text Box 34"/>
            <p:cNvSpPr txBox="1">
              <a:spLocks noChangeArrowheads="1"/>
            </p:cNvSpPr>
            <p:nvPr/>
          </p:nvSpPr>
          <p:spPr bwMode="auto">
            <a:xfrm>
              <a:off x="3696" y="2304"/>
              <a:ext cx="1066" cy="291"/>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defRPr/>
              </a:pPr>
              <a:r>
                <a:rPr lang="en-US" sz="2400" b="1">
                  <a:solidFill>
                    <a:srgbClr val="000000"/>
                  </a:solidFill>
                  <a:latin typeface="Times New Roman" charset="0"/>
                </a:rPr>
                <a:t>seq. from B</a:t>
              </a:r>
            </a:p>
          </p:txBody>
        </p:sp>
        <p:sp>
          <p:nvSpPr>
            <p:cNvPr id="224291" name="Line 35"/>
            <p:cNvSpPr>
              <a:spLocks noChangeShapeType="1"/>
            </p:cNvSpPr>
            <p:nvPr/>
          </p:nvSpPr>
          <p:spPr bwMode="auto">
            <a:xfrm>
              <a:off x="1200" y="3360"/>
              <a:ext cx="240" cy="0"/>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292" name="Line 36"/>
            <p:cNvSpPr>
              <a:spLocks noChangeShapeType="1"/>
            </p:cNvSpPr>
            <p:nvPr/>
          </p:nvSpPr>
          <p:spPr bwMode="auto">
            <a:xfrm>
              <a:off x="1440" y="2592"/>
              <a:ext cx="1" cy="912"/>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293" name="Line 37"/>
            <p:cNvSpPr>
              <a:spLocks noChangeShapeType="1"/>
            </p:cNvSpPr>
            <p:nvPr/>
          </p:nvSpPr>
          <p:spPr bwMode="auto">
            <a:xfrm>
              <a:off x="1728" y="3360"/>
              <a:ext cx="1" cy="528"/>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294" name="Line 38"/>
            <p:cNvSpPr>
              <a:spLocks noChangeShapeType="1"/>
            </p:cNvSpPr>
            <p:nvPr/>
          </p:nvSpPr>
          <p:spPr bwMode="auto">
            <a:xfrm>
              <a:off x="1728" y="3360"/>
              <a:ext cx="1728" cy="1"/>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295" name="Line 39"/>
            <p:cNvSpPr>
              <a:spLocks noChangeShapeType="1"/>
            </p:cNvSpPr>
            <p:nvPr/>
          </p:nvSpPr>
          <p:spPr bwMode="auto">
            <a:xfrm flipV="1">
              <a:off x="1728" y="3888"/>
              <a:ext cx="192" cy="1"/>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296" name="Line 40"/>
            <p:cNvSpPr>
              <a:spLocks noChangeShapeType="1"/>
            </p:cNvSpPr>
            <p:nvPr/>
          </p:nvSpPr>
          <p:spPr bwMode="auto">
            <a:xfrm>
              <a:off x="1920" y="3648"/>
              <a:ext cx="0" cy="384"/>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297" name="Line 41"/>
            <p:cNvSpPr>
              <a:spLocks noChangeShapeType="1"/>
            </p:cNvSpPr>
            <p:nvPr/>
          </p:nvSpPr>
          <p:spPr bwMode="auto">
            <a:xfrm>
              <a:off x="1920" y="3648"/>
              <a:ext cx="1392" cy="0"/>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298" name="Line 42"/>
            <p:cNvSpPr>
              <a:spLocks noChangeShapeType="1"/>
            </p:cNvSpPr>
            <p:nvPr/>
          </p:nvSpPr>
          <p:spPr bwMode="auto">
            <a:xfrm>
              <a:off x="1920" y="4032"/>
              <a:ext cx="1392" cy="0"/>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299" name="Text Box 43"/>
            <p:cNvSpPr txBox="1">
              <a:spLocks noChangeArrowheads="1"/>
            </p:cNvSpPr>
            <p:nvPr/>
          </p:nvSpPr>
          <p:spPr bwMode="auto">
            <a:xfrm>
              <a:off x="3648" y="3888"/>
              <a:ext cx="1392" cy="288"/>
            </a:xfrm>
            <a:prstGeom prst="rect">
              <a:avLst/>
            </a:prstGeom>
            <a:noFill/>
            <a:ln w="9525">
              <a:noFill/>
              <a:miter lim="800000"/>
              <a:headEnd/>
              <a:tailEnd/>
            </a:ln>
            <a:effectLst/>
          </p:spPr>
          <p:txBody>
            <a:bodyPr>
              <a:prstTxWarp prst="textNoShape">
                <a:avLst/>
              </a:prstTxWarp>
              <a:spAutoFit/>
            </a:bodyPr>
            <a:lstStyle/>
            <a:p>
              <a:pPr fontAlgn="base">
                <a:spcBef>
                  <a:spcPct val="0"/>
                </a:spcBef>
                <a:spcAft>
                  <a:spcPct val="0"/>
                </a:spcAft>
                <a:defRPr/>
              </a:pPr>
              <a:r>
                <a:rPr lang="en-US" sz="2400" b="1">
                  <a:solidFill>
                    <a:srgbClr val="000000"/>
                  </a:solidFill>
                  <a:latin typeface="Times New Roman" charset="0"/>
                </a:rPr>
                <a:t>seq.’ from D</a:t>
              </a:r>
            </a:p>
          </p:txBody>
        </p:sp>
        <p:sp>
          <p:nvSpPr>
            <p:cNvPr id="224300" name="Text Box 44"/>
            <p:cNvSpPr txBox="1">
              <a:spLocks noChangeArrowheads="1"/>
            </p:cNvSpPr>
            <p:nvPr/>
          </p:nvSpPr>
          <p:spPr bwMode="auto">
            <a:xfrm>
              <a:off x="3648" y="3552"/>
              <a:ext cx="1134" cy="288"/>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defRPr/>
              </a:pPr>
              <a:r>
                <a:rPr lang="en-US" sz="2400" b="1">
                  <a:solidFill>
                    <a:srgbClr val="000000"/>
                  </a:solidFill>
                  <a:latin typeface="Times New Roman" charset="0"/>
                </a:rPr>
                <a:t>seq.’ from C</a:t>
              </a:r>
            </a:p>
          </p:txBody>
        </p:sp>
        <p:sp>
          <p:nvSpPr>
            <p:cNvPr id="224301" name="Text Box 45"/>
            <p:cNvSpPr txBox="1">
              <a:spLocks noChangeArrowheads="1"/>
            </p:cNvSpPr>
            <p:nvPr/>
          </p:nvSpPr>
          <p:spPr bwMode="auto">
            <a:xfrm>
              <a:off x="3648" y="3216"/>
              <a:ext cx="1124" cy="288"/>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defRPr/>
              </a:pPr>
              <a:r>
                <a:rPr lang="en-US" sz="2400" b="1">
                  <a:solidFill>
                    <a:srgbClr val="000000"/>
                  </a:solidFill>
                  <a:latin typeface="Times New Roman" charset="0"/>
                </a:rPr>
                <a:t>seq.’ from B</a:t>
              </a:r>
            </a:p>
          </p:txBody>
        </p:sp>
        <p:sp>
          <p:nvSpPr>
            <p:cNvPr id="224302" name="Line 46"/>
            <p:cNvSpPr>
              <a:spLocks noChangeShapeType="1"/>
            </p:cNvSpPr>
            <p:nvPr/>
          </p:nvSpPr>
          <p:spPr bwMode="auto">
            <a:xfrm>
              <a:off x="1440" y="3504"/>
              <a:ext cx="288" cy="0"/>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grpSp>
      <p:grpSp>
        <p:nvGrpSpPr>
          <p:cNvPr id="3" name="Group 47"/>
          <p:cNvGrpSpPr>
            <a:grpSpLocks/>
          </p:cNvGrpSpPr>
          <p:nvPr/>
        </p:nvGrpSpPr>
        <p:grpSpPr bwMode="auto">
          <a:xfrm>
            <a:off x="1524001" y="5334005"/>
            <a:ext cx="2424113" cy="919163"/>
            <a:chOff x="0" y="3360"/>
            <a:chExt cx="1527" cy="579"/>
          </a:xfrm>
        </p:grpSpPr>
        <p:sp>
          <p:nvSpPr>
            <p:cNvPr id="224304" name="Line 48"/>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305" name="Text Box 49"/>
            <p:cNvSpPr txBox="1">
              <a:spLocks noChangeArrowheads="1"/>
            </p:cNvSpPr>
            <p:nvPr/>
          </p:nvSpPr>
          <p:spPr bwMode="auto">
            <a:xfrm>
              <a:off x="0" y="3648"/>
              <a:ext cx="1527" cy="291"/>
            </a:xfrm>
            <a:prstGeom prst="rect">
              <a:avLst/>
            </a:prstGeom>
            <a:noFill/>
            <a:ln w="9525">
              <a:solidFill>
                <a:schemeClr val="hlink"/>
              </a:solidFill>
              <a:miter lim="800000"/>
              <a:headEnd/>
              <a:tailEnd/>
            </a:ln>
            <a:effectLst/>
          </p:spPr>
          <p:txBody>
            <a:bodyPr wrap="none">
              <a:prstTxWarp prst="textNoShape">
                <a:avLst/>
              </a:prstTxWarp>
              <a:spAutoFit/>
            </a:bodyPr>
            <a:lstStyle/>
            <a:p>
              <a:pPr fontAlgn="base">
                <a:spcBef>
                  <a:spcPct val="0"/>
                </a:spcBef>
                <a:spcAft>
                  <a:spcPct val="0"/>
                </a:spcAft>
                <a:defRPr/>
              </a:pPr>
              <a:r>
                <a:rPr lang="en-US" sz="2400" b="1">
                  <a:solidFill>
                    <a:srgbClr val="FF0000"/>
                  </a:solidFill>
                  <a:latin typeface="Times New Roman" charset="0"/>
                </a:rPr>
                <a:t>gene duplication </a:t>
              </a:r>
            </a:p>
          </p:txBody>
        </p:sp>
      </p:grpSp>
      <p:grpSp>
        <p:nvGrpSpPr>
          <p:cNvPr id="4" name="Group 50"/>
          <p:cNvGrpSpPr>
            <a:grpSpLocks/>
          </p:cNvGrpSpPr>
          <p:nvPr/>
        </p:nvGrpSpPr>
        <p:grpSpPr bwMode="auto">
          <a:xfrm>
            <a:off x="1524000" y="2971800"/>
            <a:ext cx="9144000" cy="3886200"/>
            <a:chOff x="0" y="1872"/>
            <a:chExt cx="5760" cy="2448"/>
          </a:xfrm>
        </p:grpSpPr>
        <p:sp>
          <p:nvSpPr>
            <p:cNvPr id="224307" name="Rectangle 51"/>
            <p:cNvSpPr>
              <a:spLocks noChangeArrowheads="1"/>
            </p:cNvSpPr>
            <p:nvPr/>
          </p:nvSpPr>
          <p:spPr bwMode="auto">
            <a:xfrm>
              <a:off x="0" y="1920"/>
              <a:ext cx="5760" cy="2400"/>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308" name="Rectangle 52"/>
            <p:cNvSpPr>
              <a:spLocks noChangeArrowheads="1"/>
            </p:cNvSpPr>
            <p:nvPr/>
          </p:nvSpPr>
          <p:spPr bwMode="auto">
            <a:xfrm>
              <a:off x="0" y="1872"/>
              <a:ext cx="1374" cy="291"/>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defRPr/>
              </a:pPr>
              <a:r>
                <a:rPr lang="en-US" sz="2400" b="1">
                  <a:solidFill>
                    <a:srgbClr val="000000"/>
                  </a:solidFill>
                  <a:latin typeface="Times New Roman" charset="0"/>
                </a:rPr>
                <a:t>molecular tree:</a:t>
              </a:r>
            </a:p>
          </p:txBody>
        </p:sp>
        <p:sp>
          <p:nvSpPr>
            <p:cNvPr id="224309" name="Line 53"/>
            <p:cNvSpPr>
              <a:spLocks noChangeShapeType="1"/>
            </p:cNvSpPr>
            <p:nvPr/>
          </p:nvSpPr>
          <p:spPr bwMode="auto">
            <a:xfrm>
              <a:off x="1200" y="2160"/>
              <a:ext cx="2352" cy="0"/>
            </a:xfrm>
            <a:prstGeom prst="line">
              <a:avLst/>
            </a:prstGeom>
            <a:noFill/>
            <a:ln w="9525">
              <a:solidFill>
                <a:schemeClr val="hlink"/>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310" name="Line 54"/>
            <p:cNvSpPr>
              <a:spLocks noChangeShapeType="1"/>
            </p:cNvSpPr>
            <p:nvPr/>
          </p:nvSpPr>
          <p:spPr bwMode="auto">
            <a:xfrm>
              <a:off x="1200" y="2160"/>
              <a:ext cx="0" cy="1200"/>
            </a:xfrm>
            <a:prstGeom prst="line">
              <a:avLst/>
            </a:prstGeom>
            <a:noFill/>
            <a:ln w="9525">
              <a:solidFill>
                <a:schemeClr val="hlink"/>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311" name="Line 55"/>
            <p:cNvSpPr>
              <a:spLocks noChangeShapeType="1"/>
            </p:cNvSpPr>
            <p:nvPr/>
          </p:nvSpPr>
          <p:spPr bwMode="auto">
            <a:xfrm>
              <a:off x="1440" y="2592"/>
              <a:ext cx="240" cy="0"/>
            </a:xfrm>
            <a:prstGeom prst="line">
              <a:avLst/>
            </a:prstGeom>
            <a:noFill/>
            <a:ln w="9525">
              <a:solidFill>
                <a:schemeClr val="hlink"/>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312" name="Line 56"/>
            <p:cNvSpPr>
              <a:spLocks noChangeShapeType="1"/>
            </p:cNvSpPr>
            <p:nvPr/>
          </p:nvSpPr>
          <p:spPr bwMode="auto">
            <a:xfrm>
              <a:off x="1680" y="2448"/>
              <a:ext cx="0" cy="144"/>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313" name="Line 57"/>
            <p:cNvSpPr>
              <a:spLocks noChangeShapeType="1"/>
            </p:cNvSpPr>
            <p:nvPr/>
          </p:nvSpPr>
          <p:spPr bwMode="auto">
            <a:xfrm>
              <a:off x="1680" y="2448"/>
              <a:ext cx="1824" cy="0"/>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314" name="Line 58"/>
            <p:cNvSpPr>
              <a:spLocks noChangeShapeType="1"/>
            </p:cNvSpPr>
            <p:nvPr/>
          </p:nvSpPr>
          <p:spPr bwMode="auto">
            <a:xfrm flipV="1">
              <a:off x="1680" y="2880"/>
              <a:ext cx="288" cy="0"/>
            </a:xfrm>
            <a:prstGeom prst="line">
              <a:avLst/>
            </a:prstGeom>
            <a:noFill/>
            <a:ln w="9525">
              <a:solidFill>
                <a:schemeClr val="hlink"/>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315" name="Line 59"/>
            <p:cNvSpPr>
              <a:spLocks noChangeShapeType="1"/>
            </p:cNvSpPr>
            <p:nvPr/>
          </p:nvSpPr>
          <p:spPr bwMode="auto">
            <a:xfrm>
              <a:off x="1968" y="2736"/>
              <a:ext cx="0" cy="144"/>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316" name="Line 60"/>
            <p:cNvSpPr>
              <a:spLocks noChangeShapeType="1"/>
            </p:cNvSpPr>
            <p:nvPr/>
          </p:nvSpPr>
          <p:spPr bwMode="auto">
            <a:xfrm>
              <a:off x="1968" y="2736"/>
              <a:ext cx="1392" cy="0"/>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317" name="Line 61"/>
            <p:cNvSpPr>
              <a:spLocks noChangeShapeType="1"/>
            </p:cNvSpPr>
            <p:nvPr/>
          </p:nvSpPr>
          <p:spPr bwMode="auto">
            <a:xfrm>
              <a:off x="1968" y="3120"/>
              <a:ext cx="1392" cy="0"/>
            </a:xfrm>
            <a:prstGeom prst="line">
              <a:avLst/>
            </a:prstGeom>
            <a:noFill/>
            <a:ln w="9525">
              <a:solidFill>
                <a:schemeClr val="hlink"/>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318" name="Text Box 62"/>
            <p:cNvSpPr txBox="1">
              <a:spLocks noChangeArrowheads="1"/>
            </p:cNvSpPr>
            <p:nvPr/>
          </p:nvSpPr>
          <p:spPr bwMode="auto">
            <a:xfrm>
              <a:off x="3696" y="2976"/>
              <a:ext cx="1108" cy="288"/>
            </a:xfrm>
            <a:prstGeom prst="rect">
              <a:avLst/>
            </a:prstGeom>
            <a:noFill/>
            <a:ln w="9525">
              <a:noFill/>
              <a:miter lim="800000"/>
              <a:headEnd/>
              <a:tailEnd/>
            </a:ln>
            <a:effectLst/>
          </p:spPr>
          <p:txBody>
            <a:bodyPr>
              <a:prstTxWarp prst="textNoShape">
                <a:avLst/>
              </a:prstTxWarp>
              <a:spAutoFit/>
            </a:bodyPr>
            <a:lstStyle/>
            <a:p>
              <a:pPr fontAlgn="base">
                <a:spcBef>
                  <a:spcPct val="0"/>
                </a:spcBef>
                <a:spcAft>
                  <a:spcPct val="0"/>
                </a:spcAft>
                <a:defRPr/>
              </a:pPr>
              <a:r>
                <a:rPr lang="en-US" sz="2400" b="1">
                  <a:solidFill>
                    <a:srgbClr val="FF0000"/>
                  </a:solidFill>
                  <a:latin typeface="Times New Roman" charset="0"/>
                </a:rPr>
                <a:t>seq. from D</a:t>
              </a:r>
            </a:p>
          </p:txBody>
        </p:sp>
        <p:sp>
          <p:nvSpPr>
            <p:cNvPr id="224319" name="Text Box 63"/>
            <p:cNvSpPr txBox="1">
              <a:spLocks noChangeArrowheads="1"/>
            </p:cNvSpPr>
            <p:nvPr/>
          </p:nvSpPr>
          <p:spPr bwMode="auto">
            <a:xfrm>
              <a:off x="3696" y="2016"/>
              <a:ext cx="1070" cy="288"/>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defRPr/>
              </a:pPr>
              <a:r>
                <a:rPr lang="en-US" sz="2400" b="1">
                  <a:solidFill>
                    <a:srgbClr val="FF0000"/>
                  </a:solidFill>
                  <a:latin typeface="Times New Roman" charset="0"/>
                </a:rPr>
                <a:t>seq. from A</a:t>
              </a:r>
            </a:p>
          </p:txBody>
        </p:sp>
        <p:sp>
          <p:nvSpPr>
            <p:cNvPr id="224320" name="Text Box 64"/>
            <p:cNvSpPr txBox="1">
              <a:spLocks noChangeArrowheads="1"/>
            </p:cNvSpPr>
            <p:nvPr/>
          </p:nvSpPr>
          <p:spPr bwMode="auto">
            <a:xfrm>
              <a:off x="3696" y="2640"/>
              <a:ext cx="1077" cy="291"/>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defRPr/>
              </a:pPr>
              <a:r>
                <a:rPr lang="en-US" sz="2400" b="1">
                  <a:solidFill>
                    <a:srgbClr val="000000"/>
                  </a:solidFill>
                  <a:latin typeface="Times New Roman" charset="0"/>
                </a:rPr>
                <a:t>seq. from C</a:t>
              </a:r>
            </a:p>
          </p:txBody>
        </p:sp>
        <p:sp>
          <p:nvSpPr>
            <p:cNvPr id="224321" name="Text Box 65"/>
            <p:cNvSpPr txBox="1">
              <a:spLocks noChangeArrowheads="1"/>
            </p:cNvSpPr>
            <p:nvPr/>
          </p:nvSpPr>
          <p:spPr bwMode="auto">
            <a:xfrm>
              <a:off x="3696" y="2304"/>
              <a:ext cx="1066" cy="291"/>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defRPr/>
              </a:pPr>
              <a:r>
                <a:rPr lang="en-US" sz="2400" b="1">
                  <a:solidFill>
                    <a:srgbClr val="000000"/>
                  </a:solidFill>
                  <a:latin typeface="Times New Roman" charset="0"/>
                </a:rPr>
                <a:t>seq. from B</a:t>
              </a:r>
            </a:p>
          </p:txBody>
        </p:sp>
        <p:sp>
          <p:nvSpPr>
            <p:cNvPr id="224322" name="Line 66"/>
            <p:cNvSpPr>
              <a:spLocks noChangeShapeType="1"/>
            </p:cNvSpPr>
            <p:nvPr/>
          </p:nvSpPr>
          <p:spPr bwMode="auto">
            <a:xfrm>
              <a:off x="1200" y="3360"/>
              <a:ext cx="240" cy="0"/>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323" name="Line 67"/>
            <p:cNvSpPr>
              <a:spLocks noChangeShapeType="1"/>
            </p:cNvSpPr>
            <p:nvPr/>
          </p:nvSpPr>
          <p:spPr bwMode="auto">
            <a:xfrm>
              <a:off x="1440" y="2592"/>
              <a:ext cx="1" cy="912"/>
            </a:xfrm>
            <a:prstGeom prst="line">
              <a:avLst/>
            </a:prstGeom>
            <a:noFill/>
            <a:ln w="9525">
              <a:solidFill>
                <a:schemeClr val="hlink"/>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324" name="Line 68"/>
            <p:cNvSpPr>
              <a:spLocks noChangeShapeType="1"/>
            </p:cNvSpPr>
            <p:nvPr/>
          </p:nvSpPr>
          <p:spPr bwMode="auto">
            <a:xfrm>
              <a:off x="1728" y="3504"/>
              <a:ext cx="1" cy="384"/>
            </a:xfrm>
            <a:prstGeom prst="line">
              <a:avLst/>
            </a:prstGeom>
            <a:noFill/>
            <a:ln w="9525">
              <a:solidFill>
                <a:schemeClr val="hlink"/>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325" name="Line 69"/>
            <p:cNvSpPr>
              <a:spLocks noChangeShapeType="1"/>
            </p:cNvSpPr>
            <p:nvPr/>
          </p:nvSpPr>
          <p:spPr bwMode="auto">
            <a:xfrm>
              <a:off x="1728" y="3360"/>
              <a:ext cx="1728" cy="1"/>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326" name="Line 70"/>
            <p:cNvSpPr>
              <a:spLocks noChangeShapeType="1"/>
            </p:cNvSpPr>
            <p:nvPr/>
          </p:nvSpPr>
          <p:spPr bwMode="auto">
            <a:xfrm flipV="1">
              <a:off x="1728" y="3888"/>
              <a:ext cx="192" cy="1"/>
            </a:xfrm>
            <a:prstGeom prst="line">
              <a:avLst/>
            </a:prstGeom>
            <a:noFill/>
            <a:ln w="9525">
              <a:solidFill>
                <a:schemeClr val="hlink"/>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327" name="Line 71"/>
            <p:cNvSpPr>
              <a:spLocks noChangeShapeType="1"/>
            </p:cNvSpPr>
            <p:nvPr/>
          </p:nvSpPr>
          <p:spPr bwMode="auto">
            <a:xfrm>
              <a:off x="1920" y="3648"/>
              <a:ext cx="0" cy="384"/>
            </a:xfrm>
            <a:prstGeom prst="line">
              <a:avLst/>
            </a:prstGeom>
            <a:noFill/>
            <a:ln w="9525">
              <a:solidFill>
                <a:schemeClr val="hlink"/>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328" name="Line 72"/>
            <p:cNvSpPr>
              <a:spLocks noChangeShapeType="1"/>
            </p:cNvSpPr>
            <p:nvPr/>
          </p:nvSpPr>
          <p:spPr bwMode="auto">
            <a:xfrm>
              <a:off x="1920" y="3648"/>
              <a:ext cx="1392" cy="0"/>
            </a:xfrm>
            <a:prstGeom prst="line">
              <a:avLst/>
            </a:prstGeom>
            <a:noFill/>
            <a:ln w="9525">
              <a:solidFill>
                <a:schemeClr val="hlink"/>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329" name="Line 73"/>
            <p:cNvSpPr>
              <a:spLocks noChangeShapeType="1"/>
            </p:cNvSpPr>
            <p:nvPr/>
          </p:nvSpPr>
          <p:spPr bwMode="auto">
            <a:xfrm>
              <a:off x="1920" y="4032"/>
              <a:ext cx="1392" cy="0"/>
            </a:xfrm>
            <a:prstGeom prst="line">
              <a:avLst/>
            </a:prstGeom>
            <a:noFill/>
            <a:ln w="9525">
              <a:solidFill>
                <a:schemeClr val="hlink"/>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330" name="Text Box 74"/>
            <p:cNvSpPr txBox="1">
              <a:spLocks noChangeArrowheads="1"/>
            </p:cNvSpPr>
            <p:nvPr/>
          </p:nvSpPr>
          <p:spPr bwMode="auto">
            <a:xfrm>
              <a:off x="3648" y="3888"/>
              <a:ext cx="1392" cy="288"/>
            </a:xfrm>
            <a:prstGeom prst="rect">
              <a:avLst/>
            </a:prstGeom>
            <a:noFill/>
            <a:ln w="9525">
              <a:noFill/>
              <a:miter lim="800000"/>
              <a:headEnd/>
              <a:tailEnd/>
            </a:ln>
            <a:effectLst/>
          </p:spPr>
          <p:txBody>
            <a:bodyPr>
              <a:prstTxWarp prst="textNoShape">
                <a:avLst/>
              </a:prstTxWarp>
              <a:spAutoFit/>
            </a:bodyPr>
            <a:lstStyle/>
            <a:p>
              <a:pPr fontAlgn="base">
                <a:spcBef>
                  <a:spcPct val="0"/>
                </a:spcBef>
                <a:spcAft>
                  <a:spcPct val="0"/>
                </a:spcAft>
                <a:defRPr/>
              </a:pPr>
              <a:r>
                <a:rPr lang="en-US" sz="2400" b="1">
                  <a:solidFill>
                    <a:srgbClr val="FF0000"/>
                  </a:solidFill>
                  <a:latin typeface="Times New Roman" charset="0"/>
                </a:rPr>
                <a:t>seq.’ from D</a:t>
              </a:r>
            </a:p>
          </p:txBody>
        </p:sp>
        <p:sp>
          <p:nvSpPr>
            <p:cNvPr id="224331" name="Text Box 75"/>
            <p:cNvSpPr txBox="1">
              <a:spLocks noChangeArrowheads="1"/>
            </p:cNvSpPr>
            <p:nvPr/>
          </p:nvSpPr>
          <p:spPr bwMode="auto">
            <a:xfrm>
              <a:off x="3648" y="3552"/>
              <a:ext cx="1134" cy="288"/>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defRPr/>
              </a:pPr>
              <a:r>
                <a:rPr lang="en-US" sz="2400" b="1">
                  <a:solidFill>
                    <a:srgbClr val="FF0000"/>
                  </a:solidFill>
                  <a:latin typeface="Times New Roman" charset="0"/>
                </a:rPr>
                <a:t>seq.’ from C</a:t>
              </a:r>
            </a:p>
          </p:txBody>
        </p:sp>
        <p:sp>
          <p:nvSpPr>
            <p:cNvPr id="224332" name="Text Box 76"/>
            <p:cNvSpPr txBox="1">
              <a:spLocks noChangeArrowheads="1"/>
            </p:cNvSpPr>
            <p:nvPr/>
          </p:nvSpPr>
          <p:spPr bwMode="auto">
            <a:xfrm>
              <a:off x="3648" y="3216"/>
              <a:ext cx="1124" cy="288"/>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defRPr/>
              </a:pPr>
              <a:r>
                <a:rPr lang="en-US" sz="2400" b="1">
                  <a:solidFill>
                    <a:srgbClr val="000000"/>
                  </a:solidFill>
                  <a:latin typeface="Times New Roman" charset="0"/>
                </a:rPr>
                <a:t>seq.’ from B</a:t>
              </a:r>
            </a:p>
          </p:txBody>
        </p:sp>
        <p:sp>
          <p:nvSpPr>
            <p:cNvPr id="224333" name="Line 77"/>
            <p:cNvSpPr>
              <a:spLocks noChangeShapeType="1"/>
            </p:cNvSpPr>
            <p:nvPr/>
          </p:nvSpPr>
          <p:spPr bwMode="auto">
            <a:xfrm>
              <a:off x="1440" y="3504"/>
              <a:ext cx="288" cy="0"/>
            </a:xfrm>
            <a:prstGeom prst="line">
              <a:avLst/>
            </a:prstGeom>
            <a:noFill/>
            <a:ln w="9525">
              <a:solidFill>
                <a:schemeClr val="hlink"/>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334" name="Line 78"/>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335" name="Text Box 79"/>
            <p:cNvSpPr txBox="1">
              <a:spLocks noChangeArrowheads="1"/>
            </p:cNvSpPr>
            <p:nvPr/>
          </p:nvSpPr>
          <p:spPr bwMode="auto">
            <a:xfrm>
              <a:off x="0" y="3648"/>
              <a:ext cx="1527" cy="291"/>
            </a:xfrm>
            <a:prstGeom prst="rect">
              <a:avLst/>
            </a:prstGeom>
            <a:noFill/>
            <a:ln w="9525">
              <a:solidFill>
                <a:schemeClr val="hlink"/>
              </a:solidFill>
              <a:miter lim="800000"/>
              <a:headEnd/>
              <a:tailEnd/>
            </a:ln>
            <a:effectLst/>
          </p:spPr>
          <p:txBody>
            <a:bodyPr wrap="none">
              <a:prstTxWarp prst="textNoShape">
                <a:avLst/>
              </a:prstTxWarp>
              <a:spAutoFit/>
            </a:bodyPr>
            <a:lstStyle/>
            <a:p>
              <a:pPr fontAlgn="base">
                <a:spcBef>
                  <a:spcPct val="0"/>
                </a:spcBef>
                <a:spcAft>
                  <a:spcPct val="0"/>
                </a:spcAft>
                <a:defRPr/>
              </a:pPr>
              <a:r>
                <a:rPr lang="en-US" sz="2400" b="1">
                  <a:solidFill>
                    <a:srgbClr val="FF0000"/>
                  </a:solidFill>
                  <a:latin typeface="Times New Roman" charset="0"/>
                </a:rPr>
                <a:t>gene duplication </a:t>
              </a:r>
            </a:p>
          </p:txBody>
        </p:sp>
        <p:sp>
          <p:nvSpPr>
            <p:cNvPr id="224336" name="Line 80"/>
            <p:cNvSpPr>
              <a:spLocks noChangeShapeType="1"/>
            </p:cNvSpPr>
            <p:nvPr/>
          </p:nvSpPr>
          <p:spPr bwMode="auto">
            <a:xfrm>
              <a:off x="1728" y="3360"/>
              <a:ext cx="0" cy="144"/>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337" name="Line 81"/>
            <p:cNvSpPr>
              <a:spLocks noChangeShapeType="1"/>
            </p:cNvSpPr>
            <p:nvPr/>
          </p:nvSpPr>
          <p:spPr bwMode="auto">
            <a:xfrm>
              <a:off x="1680" y="2592"/>
              <a:ext cx="0" cy="288"/>
            </a:xfrm>
            <a:prstGeom prst="line">
              <a:avLst/>
            </a:prstGeom>
            <a:noFill/>
            <a:ln w="9525">
              <a:solidFill>
                <a:schemeClr val="hlink"/>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338" name="Line 82"/>
            <p:cNvSpPr>
              <a:spLocks noChangeShapeType="1"/>
            </p:cNvSpPr>
            <p:nvPr/>
          </p:nvSpPr>
          <p:spPr bwMode="auto">
            <a:xfrm>
              <a:off x="1968" y="2880"/>
              <a:ext cx="0" cy="240"/>
            </a:xfrm>
            <a:prstGeom prst="line">
              <a:avLst/>
            </a:prstGeom>
            <a:noFill/>
            <a:ln w="9525">
              <a:solidFill>
                <a:schemeClr val="hlink"/>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grpSp>
      <p:grpSp>
        <p:nvGrpSpPr>
          <p:cNvPr id="5" name="Group 83"/>
          <p:cNvGrpSpPr>
            <a:grpSpLocks/>
          </p:cNvGrpSpPr>
          <p:nvPr/>
        </p:nvGrpSpPr>
        <p:grpSpPr bwMode="auto">
          <a:xfrm>
            <a:off x="1524000" y="2971800"/>
            <a:ext cx="9144000" cy="3886200"/>
            <a:chOff x="0" y="1872"/>
            <a:chExt cx="5760" cy="2448"/>
          </a:xfrm>
        </p:grpSpPr>
        <p:sp>
          <p:nvSpPr>
            <p:cNvPr id="224340" name="Rectangle 84"/>
            <p:cNvSpPr>
              <a:spLocks noChangeArrowheads="1"/>
            </p:cNvSpPr>
            <p:nvPr/>
          </p:nvSpPr>
          <p:spPr bwMode="auto">
            <a:xfrm>
              <a:off x="0" y="1920"/>
              <a:ext cx="5760" cy="2400"/>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341" name="Rectangle 85"/>
            <p:cNvSpPr>
              <a:spLocks noChangeArrowheads="1"/>
            </p:cNvSpPr>
            <p:nvPr/>
          </p:nvSpPr>
          <p:spPr bwMode="auto">
            <a:xfrm>
              <a:off x="0" y="1872"/>
              <a:ext cx="1374" cy="291"/>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defRPr/>
              </a:pPr>
              <a:r>
                <a:rPr lang="en-US" sz="2400" b="1">
                  <a:solidFill>
                    <a:srgbClr val="000000"/>
                  </a:solidFill>
                  <a:latin typeface="Times New Roman" charset="0"/>
                </a:rPr>
                <a:t>molecular tree:</a:t>
              </a:r>
            </a:p>
          </p:txBody>
        </p:sp>
        <p:sp>
          <p:nvSpPr>
            <p:cNvPr id="224342" name="Line 86"/>
            <p:cNvSpPr>
              <a:spLocks noChangeShapeType="1"/>
            </p:cNvSpPr>
            <p:nvPr/>
          </p:nvSpPr>
          <p:spPr bwMode="auto">
            <a:xfrm>
              <a:off x="1200" y="2160"/>
              <a:ext cx="2352" cy="0"/>
            </a:xfrm>
            <a:prstGeom prst="line">
              <a:avLst/>
            </a:prstGeom>
            <a:noFill/>
            <a:ln w="9525">
              <a:solidFill>
                <a:schemeClr val="hlink"/>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343" name="Line 87"/>
            <p:cNvSpPr>
              <a:spLocks noChangeShapeType="1"/>
            </p:cNvSpPr>
            <p:nvPr/>
          </p:nvSpPr>
          <p:spPr bwMode="auto">
            <a:xfrm>
              <a:off x="1200" y="2160"/>
              <a:ext cx="0" cy="1200"/>
            </a:xfrm>
            <a:prstGeom prst="line">
              <a:avLst/>
            </a:prstGeom>
            <a:noFill/>
            <a:ln w="9525">
              <a:solidFill>
                <a:schemeClr val="hlink"/>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344" name="Line 88"/>
            <p:cNvSpPr>
              <a:spLocks noChangeShapeType="1"/>
            </p:cNvSpPr>
            <p:nvPr/>
          </p:nvSpPr>
          <p:spPr bwMode="auto">
            <a:xfrm>
              <a:off x="1440" y="2592"/>
              <a:ext cx="240" cy="0"/>
            </a:xfrm>
            <a:prstGeom prst="line">
              <a:avLst/>
            </a:prstGeom>
            <a:noFill/>
            <a:ln w="9525">
              <a:solidFill>
                <a:schemeClr val="hlink"/>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345" name="Line 89"/>
            <p:cNvSpPr>
              <a:spLocks noChangeShapeType="1"/>
            </p:cNvSpPr>
            <p:nvPr/>
          </p:nvSpPr>
          <p:spPr bwMode="auto">
            <a:xfrm flipV="1">
              <a:off x="1680" y="2880"/>
              <a:ext cx="288" cy="0"/>
            </a:xfrm>
            <a:prstGeom prst="line">
              <a:avLst/>
            </a:prstGeom>
            <a:noFill/>
            <a:ln w="9525">
              <a:solidFill>
                <a:schemeClr val="hlink"/>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346" name="Line 90"/>
            <p:cNvSpPr>
              <a:spLocks noChangeShapeType="1"/>
            </p:cNvSpPr>
            <p:nvPr/>
          </p:nvSpPr>
          <p:spPr bwMode="auto">
            <a:xfrm>
              <a:off x="1968" y="3120"/>
              <a:ext cx="1392" cy="0"/>
            </a:xfrm>
            <a:prstGeom prst="line">
              <a:avLst/>
            </a:prstGeom>
            <a:noFill/>
            <a:ln w="9525">
              <a:solidFill>
                <a:schemeClr val="hlink"/>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347" name="Text Box 91"/>
            <p:cNvSpPr txBox="1">
              <a:spLocks noChangeArrowheads="1"/>
            </p:cNvSpPr>
            <p:nvPr/>
          </p:nvSpPr>
          <p:spPr bwMode="auto">
            <a:xfrm>
              <a:off x="3696" y="2976"/>
              <a:ext cx="1108" cy="288"/>
            </a:xfrm>
            <a:prstGeom prst="rect">
              <a:avLst/>
            </a:prstGeom>
            <a:noFill/>
            <a:ln w="9525">
              <a:noFill/>
              <a:miter lim="800000"/>
              <a:headEnd/>
              <a:tailEnd/>
            </a:ln>
            <a:effectLst/>
          </p:spPr>
          <p:txBody>
            <a:bodyPr>
              <a:prstTxWarp prst="textNoShape">
                <a:avLst/>
              </a:prstTxWarp>
              <a:spAutoFit/>
            </a:bodyPr>
            <a:lstStyle/>
            <a:p>
              <a:pPr fontAlgn="base">
                <a:spcBef>
                  <a:spcPct val="0"/>
                </a:spcBef>
                <a:spcAft>
                  <a:spcPct val="0"/>
                </a:spcAft>
                <a:defRPr/>
              </a:pPr>
              <a:r>
                <a:rPr lang="en-US" sz="2400" b="1">
                  <a:solidFill>
                    <a:srgbClr val="FF0000"/>
                  </a:solidFill>
                  <a:latin typeface="Times New Roman" charset="0"/>
                </a:rPr>
                <a:t>seq. from D</a:t>
              </a:r>
            </a:p>
          </p:txBody>
        </p:sp>
        <p:sp>
          <p:nvSpPr>
            <p:cNvPr id="224348" name="Text Box 92"/>
            <p:cNvSpPr txBox="1">
              <a:spLocks noChangeArrowheads="1"/>
            </p:cNvSpPr>
            <p:nvPr/>
          </p:nvSpPr>
          <p:spPr bwMode="auto">
            <a:xfrm>
              <a:off x="3696" y="2016"/>
              <a:ext cx="1070" cy="288"/>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defRPr/>
              </a:pPr>
              <a:r>
                <a:rPr lang="en-US" sz="2400" b="1">
                  <a:solidFill>
                    <a:srgbClr val="FF0000"/>
                  </a:solidFill>
                  <a:latin typeface="Times New Roman" charset="0"/>
                </a:rPr>
                <a:t>seq. from A</a:t>
              </a:r>
            </a:p>
          </p:txBody>
        </p:sp>
        <p:sp>
          <p:nvSpPr>
            <p:cNvPr id="224349" name="Line 93"/>
            <p:cNvSpPr>
              <a:spLocks noChangeShapeType="1"/>
            </p:cNvSpPr>
            <p:nvPr/>
          </p:nvSpPr>
          <p:spPr bwMode="auto">
            <a:xfrm>
              <a:off x="1200" y="3360"/>
              <a:ext cx="240" cy="0"/>
            </a:xfrm>
            <a:prstGeom prst="line">
              <a:avLst/>
            </a:prstGeom>
            <a:noFill/>
            <a:ln w="9525">
              <a:solidFill>
                <a:schemeClr val="hlink"/>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350" name="Line 94"/>
            <p:cNvSpPr>
              <a:spLocks noChangeShapeType="1"/>
            </p:cNvSpPr>
            <p:nvPr/>
          </p:nvSpPr>
          <p:spPr bwMode="auto">
            <a:xfrm>
              <a:off x="1440" y="2592"/>
              <a:ext cx="1" cy="912"/>
            </a:xfrm>
            <a:prstGeom prst="line">
              <a:avLst/>
            </a:prstGeom>
            <a:noFill/>
            <a:ln w="9525">
              <a:solidFill>
                <a:schemeClr val="hlink"/>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351" name="Line 95"/>
            <p:cNvSpPr>
              <a:spLocks noChangeShapeType="1"/>
            </p:cNvSpPr>
            <p:nvPr/>
          </p:nvSpPr>
          <p:spPr bwMode="auto">
            <a:xfrm>
              <a:off x="1728" y="3504"/>
              <a:ext cx="1" cy="384"/>
            </a:xfrm>
            <a:prstGeom prst="line">
              <a:avLst/>
            </a:prstGeom>
            <a:noFill/>
            <a:ln w="9525">
              <a:solidFill>
                <a:schemeClr val="hlink"/>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352" name="Line 96"/>
            <p:cNvSpPr>
              <a:spLocks noChangeShapeType="1"/>
            </p:cNvSpPr>
            <p:nvPr/>
          </p:nvSpPr>
          <p:spPr bwMode="auto">
            <a:xfrm flipV="1">
              <a:off x="1728" y="3888"/>
              <a:ext cx="192" cy="1"/>
            </a:xfrm>
            <a:prstGeom prst="line">
              <a:avLst/>
            </a:prstGeom>
            <a:noFill/>
            <a:ln w="9525">
              <a:solidFill>
                <a:schemeClr val="hlink"/>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353" name="Line 97"/>
            <p:cNvSpPr>
              <a:spLocks noChangeShapeType="1"/>
            </p:cNvSpPr>
            <p:nvPr/>
          </p:nvSpPr>
          <p:spPr bwMode="auto">
            <a:xfrm>
              <a:off x="1920" y="3648"/>
              <a:ext cx="0" cy="384"/>
            </a:xfrm>
            <a:prstGeom prst="line">
              <a:avLst/>
            </a:prstGeom>
            <a:noFill/>
            <a:ln w="9525">
              <a:solidFill>
                <a:schemeClr val="hlink"/>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354" name="Line 98"/>
            <p:cNvSpPr>
              <a:spLocks noChangeShapeType="1"/>
            </p:cNvSpPr>
            <p:nvPr/>
          </p:nvSpPr>
          <p:spPr bwMode="auto">
            <a:xfrm>
              <a:off x="1920" y="3648"/>
              <a:ext cx="1392" cy="0"/>
            </a:xfrm>
            <a:prstGeom prst="line">
              <a:avLst/>
            </a:prstGeom>
            <a:noFill/>
            <a:ln w="9525">
              <a:solidFill>
                <a:schemeClr val="hlink"/>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355" name="Line 99"/>
            <p:cNvSpPr>
              <a:spLocks noChangeShapeType="1"/>
            </p:cNvSpPr>
            <p:nvPr/>
          </p:nvSpPr>
          <p:spPr bwMode="auto">
            <a:xfrm>
              <a:off x="1920" y="4032"/>
              <a:ext cx="1392" cy="0"/>
            </a:xfrm>
            <a:prstGeom prst="line">
              <a:avLst/>
            </a:prstGeom>
            <a:noFill/>
            <a:ln w="9525">
              <a:solidFill>
                <a:schemeClr val="hlink"/>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356" name="Text Box 100"/>
            <p:cNvSpPr txBox="1">
              <a:spLocks noChangeArrowheads="1"/>
            </p:cNvSpPr>
            <p:nvPr/>
          </p:nvSpPr>
          <p:spPr bwMode="auto">
            <a:xfrm>
              <a:off x="3648" y="3888"/>
              <a:ext cx="1392" cy="288"/>
            </a:xfrm>
            <a:prstGeom prst="rect">
              <a:avLst/>
            </a:prstGeom>
            <a:noFill/>
            <a:ln w="9525">
              <a:noFill/>
              <a:miter lim="800000"/>
              <a:headEnd/>
              <a:tailEnd/>
            </a:ln>
            <a:effectLst/>
          </p:spPr>
          <p:txBody>
            <a:bodyPr>
              <a:prstTxWarp prst="textNoShape">
                <a:avLst/>
              </a:prstTxWarp>
              <a:spAutoFit/>
            </a:bodyPr>
            <a:lstStyle/>
            <a:p>
              <a:pPr fontAlgn="base">
                <a:spcBef>
                  <a:spcPct val="0"/>
                </a:spcBef>
                <a:spcAft>
                  <a:spcPct val="0"/>
                </a:spcAft>
                <a:defRPr/>
              </a:pPr>
              <a:r>
                <a:rPr lang="en-US" sz="2400" b="1">
                  <a:solidFill>
                    <a:srgbClr val="FF0000"/>
                  </a:solidFill>
                  <a:latin typeface="Times New Roman" charset="0"/>
                </a:rPr>
                <a:t>seq.’ from D</a:t>
              </a:r>
            </a:p>
          </p:txBody>
        </p:sp>
        <p:sp>
          <p:nvSpPr>
            <p:cNvPr id="224357" name="Text Box 101"/>
            <p:cNvSpPr txBox="1">
              <a:spLocks noChangeArrowheads="1"/>
            </p:cNvSpPr>
            <p:nvPr/>
          </p:nvSpPr>
          <p:spPr bwMode="auto">
            <a:xfrm>
              <a:off x="3648" y="3552"/>
              <a:ext cx="1134" cy="288"/>
            </a:xfrm>
            <a:prstGeom prst="rect">
              <a:avLst/>
            </a:prstGeom>
            <a:noFill/>
            <a:ln w="9525">
              <a:noFill/>
              <a:miter lim="800000"/>
              <a:headEnd/>
              <a:tailEnd/>
            </a:ln>
            <a:effectLst/>
          </p:spPr>
          <p:txBody>
            <a:bodyPr wrap="none">
              <a:prstTxWarp prst="textNoShape">
                <a:avLst/>
              </a:prstTxWarp>
              <a:spAutoFit/>
            </a:bodyPr>
            <a:lstStyle/>
            <a:p>
              <a:pPr fontAlgn="base">
                <a:spcBef>
                  <a:spcPct val="0"/>
                </a:spcBef>
                <a:spcAft>
                  <a:spcPct val="0"/>
                </a:spcAft>
                <a:defRPr/>
              </a:pPr>
              <a:r>
                <a:rPr lang="en-US" sz="2400" b="1">
                  <a:solidFill>
                    <a:srgbClr val="FF0000"/>
                  </a:solidFill>
                  <a:latin typeface="Times New Roman" charset="0"/>
                </a:rPr>
                <a:t>seq.’ from C</a:t>
              </a:r>
            </a:p>
          </p:txBody>
        </p:sp>
        <p:sp>
          <p:nvSpPr>
            <p:cNvPr id="224358" name="Line 102"/>
            <p:cNvSpPr>
              <a:spLocks noChangeShapeType="1"/>
            </p:cNvSpPr>
            <p:nvPr/>
          </p:nvSpPr>
          <p:spPr bwMode="auto">
            <a:xfrm>
              <a:off x="1440" y="3504"/>
              <a:ext cx="288" cy="0"/>
            </a:xfrm>
            <a:prstGeom prst="line">
              <a:avLst/>
            </a:prstGeom>
            <a:noFill/>
            <a:ln w="9525">
              <a:solidFill>
                <a:schemeClr val="hlink"/>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359" name="Line 103"/>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360" name="Text Box 104"/>
            <p:cNvSpPr txBox="1">
              <a:spLocks noChangeArrowheads="1"/>
            </p:cNvSpPr>
            <p:nvPr/>
          </p:nvSpPr>
          <p:spPr bwMode="auto">
            <a:xfrm>
              <a:off x="0" y="3648"/>
              <a:ext cx="1527" cy="291"/>
            </a:xfrm>
            <a:prstGeom prst="rect">
              <a:avLst/>
            </a:prstGeom>
            <a:noFill/>
            <a:ln w="9525">
              <a:solidFill>
                <a:schemeClr val="hlink"/>
              </a:solidFill>
              <a:miter lim="800000"/>
              <a:headEnd/>
              <a:tailEnd/>
            </a:ln>
            <a:effectLst/>
          </p:spPr>
          <p:txBody>
            <a:bodyPr wrap="none">
              <a:prstTxWarp prst="textNoShape">
                <a:avLst/>
              </a:prstTxWarp>
              <a:spAutoFit/>
            </a:bodyPr>
            <a:lstStyle/>
            <a:p>
              <a:pPr fontAlgn="base">
                <a:spcBef>
                  <a:spcPct val="0"/>
                </a:spcBef>
                <a:spcAft>
                  <a:spcPct val="0"/>
                </a:spcAft>
                <a:defRPr/>
              </a:pPr>
              <a:r>
                <a:rPr lang="en-US" sz="2400" b="1">
                  <a:solidFill>
                    <a:srgbClr val="FF0000"/>
                  </a:solidFill>
                  <a:latin typeface="Times New Roman" charset="0"/>
                </a:rPr>
                <a:t>gene duplication </a:t>
              </a:r>
            </a:p>
          </p:txBody>
        </p:sp>
        <p:sp>
          <p:nvSpPr>
            <p:cNvPr id="224361" name="Line 105"/>
            <p:cNvSpPr>
              <a:spLocks noChangeShapeType="1"/>
            </p:cNvSpPr>
            <p:nvPr/>
          </p:nvSpPr>
          <p:spPr bwMode="auto">
            <a:xfrm>
              <a:off x="1680" y="2592"/>
              <a:ext cx="0" cy="288"/>
            </a:xfrm>
            <a:prstGeom prst="line">
              <a:avLst/>
            </a:prstGeom>
            <a:noFill/>
            <a:ln w="9525">
              <a:solidFill>
                <a:schemeClr val="hlink"/>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sp>
          <p:nvSpPr>
            <p:cNvPr id="224362" name="Line 106"/>
            <p:cNvSpPr>
              <a:spLocks noChangeShapeType="1"/>
            </p:cNvSpPr>
            <p:nvPr/>
          </p:nvSpPr>
          <p:spPr bwMode="auto">
            <a:xfrm>
              <a:off x="1968" y="2880"/>
              <a:ext cx="0" cy="240"/>
            </a:xfrm>
            <a:prstGeom prst="line">
              <a:avLst/>
            </a:prstGeom>
            <a:noFill/>
            <a:ln w="9525">
              <a:solidFill>
                <a:schemeClr val="hlink"/>
              </a:solidFill>
              <a:round/>
              <a:headEnd/>
              <a:tailEnd/>
            </a:ln>
            <a:effectLst/>
          </p:spPr>
          <p:txBody>
            <a:bodyPr>
              <a:prstTxWarp prst="textNoShape">
                <a:avLst/>
              </a:prstTxWarp>
            </a:bodyPr>
            <a:lstStyle/>
            <a:p>
              <a:pPr fontAlgn="base">
                <a:spcBef>
                  <a:spcPct val="0"/>
                </a:spcBef>
                <a:spcAft>
                  <a:spcPct val="0"/>
                </a:spcAft>
                <a:defRPr/>
              </a:pPr>
              <a:endParaRPr lang="en-US" sz="2400" b="1">
                <a:solidFill>
                  <a:srgbClr val="000000"/>
                </a:solidFill>
                <a:latin typeface="Times New Roman" charset="0"/>
              </a:endParaRPr>
            </a:p>
          </p:txBody>
        </p:sp>
      </p:grpSp>
    </p:spTree>
    <p:extLst>
      <p:ext uri="{BB962C8B-B14F-4D97-AF65-F5344CB8AC3E}">
        <p14:creationId xmlns:p14="http://schemas.microsoft.com/office/powerpoint/2010/main" val="61403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ChangeArrowheads="1"/>
          </p:cNvSpPr>
          <p:nvPr>
            <p:ph type="title"/>
          </p:nvPr>
        </p:nvSpPr>
        <p:spPr>
          <a:xfrm>
            <a:off x="2133600" y="0"/>
            <a:ext cx="7772400" cy="1143000"/>
          </a:xfrm>
        </p:spPr>
        <p:txBody>
          <a:bodyPr/>
          <a:lstStyle/>
          <a:p>
            <a:pPr eaLnBrk="1" hangingPunct="1"/>
            <a:r>
              <a:rPr lang="en-US" dirty="0">
                <a:solidFill>
                  <a:srgbClr val="FF3300"/>
                </a:solidFill>
                <a:latin typeface="Times New Roman" charset="0"/>
              </a:rPr>
              <a:t>Types of Mutation-Substitution</a:t>
            </a:r>
          </a:p>
        </p:txBody>
      </p:sp>
      <p:sp>
        <p:nvSpPr>
          <p:cNvPr id="140290" name="Rectangle 3"/>
          <p:cNvSpPr>
            <a:spLocks noGrp="1" noChangeArrowheads="1"/>
          </p:cNvSpPr>
          <p:nvPr>
            <p:ph type="body" idx="1"/>
          </p:nvPr>
        </p:nvSpPr>
        <p:spPr>
          <a:xfrm>
            <a:off x="1790700" y="1219200"/>
            <a:ext cx="8877300" cy="5638800"/>
          </a:xfrm>
        </p:spPr>
        <p:txBody>
          <a:bodyPr/>
          <a:lstStyle/>
          <a:p>
            <a:pPr eaLnBrk="1" hangingPunct="1"/>
            <a:r>
              <a:rPr lang="en-US" dirty="0">
                <a:solidFill>
                  <a:srgbClr val="FF3300"/>
                </a:solidFill>
                <a:latin typeface="Times New Roman" charset="0"/>
              </a:rPr>
              <a:t>Replacement of one nucleotide by another</a:t>
            </a:r>
          </a:p>
          <a:p>
            <a:pPr eaLnBrk="1" hangingPunct="1"/>
            <a:r>
              <a:rPr lang="en-US" dirty="0">
                <a:solidFill>
                  <a:srgbClr val="FF3300"/>
                </a:solidFill>
                <a:latin typeface="Times New Roman" charset="0"/>
              </a:rPr>
              <a:t>Synonymous (</a:t>
            </a:r>
            <a:r>
              <a:rPr lang="en-US" dirty="0" err="1">
                <a:solidFill>
                  <a:srgbClr val="FF3300"/>
                </a:solidFill>
                <a:latin typeface="Times New Roman" charset="0"/>
              </a:rPr>
              <a:t>Doesn</a:t>
            </a:r>
            <a:r>
              <a:rPr lang="ja-JP" altLang="en-US" dirty="0">
                <a:solidFill>
                  <a:srgbClr val="FF3300"/>
                </a:solidFill>
                <a:latin typeface="Times New Roman" charset="0"/>
              </a:rPr>
              <a:t>’</a:t>
            </a:r>
            <a:r>
              <a:rPr lang="en-US" altLang="ja-JP" dirty="0">
                <a:solidFill>
                  <a:srgbClr val="FF3300"/>
                </a:solidFill>
                <a:latin typeface="Times New Roman" charset="0"/>
              </a:rPr>
              <a:t>t change amino acid)</a:t>
            </a:r>
          </a:p>
          <a:p>
            <a:pPr lvl="1" eaLnBrk="1" hangingPunct="1"/>
            <a:r>
              <a:rPr lang="en-US" dirty="0">
                <a:solidFill>
                  <a:srgbClr val="FF3300"/>
                </a:solidFill>
                <a:latin typeface="Times New Roman" charset="0"/>
              </a:rPr>
              <a:t>Rate sometimes indicated by Ks</a:t>
            </a:r>
          </a:p>
          <a:p>
            <a:pPr lvl="1" eaLnBrk="1" hangingPunct="1"/>
            <a:r>
              <a:rPr lang="en-US" dirty="0">
                <a:solidFill>
                  <a:srgbClr val="FF3300"/>
                </a:solidFill>
                <a:latin typeface="Times New Roman" charset="0"/>
              </a:rPr>
              <a:t>Rate sometimes indicated by d</a:t>
            </a:r>
            <a:r>
              <a:rPr lang="en-US" baseline="-25000" dirty="0">
                <a:solidFill>
                  <a:srgbClr val="FF3300"/>
                </a:solidFill>
                <a:latin typeface="Times New Roman" charset="0"/>
              </a:rPr>
              <a:t>s</a:t>
            </a:r>
          </a:p>
          <a:p>
            <a:pPr eaLnBrk="1" hangingPunct="1"/>
            <a:r>
              <a:rPr lang="en-US" dirty="0">
                <a:solidFill>
                  <a:srgbClr val="FF3300"/>
                </a:solidFill>
                <a:latin typeface="Times New Roman" charset="0"/>
              </a:rPr>
              <a:t>Non-Synonymous (Changes Amino Acid)</a:t>
            </a:r>
          </a:p>
          <a:p>
            <a:pPr lvl="1" eaLnBrk="1" hangingPunct="1"/>
            <a:r>
              <a:rPr lang="en-US" dirty="0">
                <a:solidFill>
                  <a:srgbClr val="FF3300"/>
                </a:solidFill>
                <a:latin typeface="Times New Roman" charset="0"/>
              </a:rPr>
              <a:t>Rate sometimes indicated by </a:t>
            </a:r>
            <a:r>
              <a:rPr lang="en-US" dirty="0" err="1">
                <a:solidFill>
                  <a:srgbClr val="FF3300"/>
                </a:solidFill>
                <a:latin typeface="Times New Roman" charset="0"/>
              </a:rPr>
              <a:t>Ka</a:t>
            </a:r>
            <a:endParaRPr lang="en-US" dirty="0">
              <a:solidFill>
                <a:srgbClr val="FF3300"/>
              </a:solidFill>
              <a:latin typeface="Times New Roman" charset="0"/>
            </a:endParaRPr>
          </a:p>
          <a:p>
            <a:pPr lvl="1" eaLnBrk="1" hangingPunct="1"/>
            <a:r>
              <a:rPr lang="en-US" dirty="0">
                <a:solidFill>
                  <a:srgbClr val="FF3300"/>
                </a:solidFill>
                <a:latin typeface="Times New Roman" charset="0"/>
              </a:rPr>
              <a:t>Rate sometimes indicated by </a:t>
            </a:r>
            <a:r>
              <a:rPr lang="en-US" dirty="0" err="1">
                <a:solidFill>
                  <a:srgbClr val="FF3300"/>
                </a:solidFill>
                <a:latin typeface="Times New Roman" charset="0"/>
              </a:rPr>
              <a:t>d</a:t>
            </a:r>
            <a:r>
              <a:rPr lang="en-US" baseline="-25000" dirty="0" err="1">
                <a:solidFill>
                  <a:srgbClr val="FF3300"/>
                </a:solidFill>
                <a:latin typeface="Times New Roman" charset="0"/>
              </a:rPr>
              <a:t>n</a:t>
            </a:r>
            <a:endParaRPr lang="en-US" baseline="-25000" dirty="0">
              <a:solidFill>
                <a:srgbClr val="FF3300"/>
              </a:solidFill>
              <a:latin typeface="Times New Roman" charset="0"/>
            </a:endParaRPr>
          </a:p>
          <a:p>
            <a:pPr lvl="1" eaLnBrk="1" hangingPunct="1">
              <a:buFontTx/>
              <a:buNone/>
            </a:pPr>
            <a:endParaRPr lang="en-US" dirty="0">
              <a:solidFill>
                <a:srgbClr val="FF3300"/>
              </a:solidFill>
              <a:latin typeface="Times New Roman" charset="0"/>
            </a:endParaRPr>
          </a:p>
          <a:p>
            <a:pPr eaLnBrk="1" hangingPunct="1">
              <a:buFontTx/>
              <a:buNone/>
            </a:pPr>
            <a:r>
              <a:rPr lang="en-US" sz="2400" dirty="0">
                <a:solidFill>
                  <a:srgbClr val="FF3300"/>
                </a:solidFill>
                <a:latin typeface="Times New Roman" charset="0"/>
              </a:rPr>
              <a:t>(this and the following 4 slides are from </a:t>
            </a:r>
            <a:br>
              <a:rPr lang="en-US" sz="2400" dirty="0">
                <a:solidFill>
                  <a:srgbClr val="FF3300"/>
                </a:solidFill>
                <a:latin typeface="Times New Roman" charset="0"/>
              </a:rPr>
            </a:br>
            <a:r>
              <a:rPr lang="en-US" sz="2400" dirty="0" err="1">
                <a:solidFill>
                  <a:srgbClr val="008000"/>
                </a:solidFill>
                <a:latin typeface="Times New Roman" charset="0"/>
              </a:rPr>
              <a:t>mentor.lscf.ucsb.edu</a:t>
            </a:r>
            <a:r>
              <a:rPr lang="en-US" sz="2400" dirty="0">
                <a:solidFill>
                  <a:srgbClr val="008000"/>
                </a:solidFill>
                <a:latin typeface="Times New Roman" charset="0"/>
              </a:rPr>
              <a:t>/course/ spring/eemb102/lecture/Lecture7.ppt)</a:t>
            </a:r>
            <a:r>
              <a:rPr lang="en-US" sz="2400" dirty="0">
                <a:solidFill>
                  <a:srgbClr val="FF3300"/>
                </a:solidFill>
                <a:latin typeface="Times New Roman" charset="0"/>
              </a:rPr>
              <a:t> </a:t>
            </a:r>
          </a:p>
          <a:p>
            <a:pPr lvl="1" eaLnBrk="1" hangingPunct="1">
              <a:buFontTx/>
              <a:buNone/>
            </a:pPr>
            <a:endParaRPr lang="en-US" sz="2400" dirty="0">
              <a:solidFill>
                <a:srgbClr val="FF3300"/>
              </a:solidFill>
              <a:latin typeface="Times New Roman" charset="0"/>
            </a:endParaRPr>
          </a:p>
        </p:txBody>
      </p:sp>
    </p:spTree>
    <p:extLst>
      <p:ext uri="{BB962C8B-B14F-4D97-AF65-F5344CB8AC3E}">
        <p14:creationId xmlns:p14="http://schemas.microsoft.com/office/powerpoint/2010/main" val="3983285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descr="gencode"/>
          <p:cNvPicPr>
            <a:picLocks noChangeAspect="1" noChangeArrowheads="1"/>
          </p:cNvPicPr>
          <p:nvPr/>
        </p:nvPicPr>
        <p:blipFill>
          <a:blip r:embed="rId3">
            <a:extLst>
              <a:ext uri="{28A0092B-C50C-407E-A947-70E740481C1C}">
                <a14:useLocalDpi xmlns:a14="http://schemas.microsoft.com/office/drawing/2010/main" val="0"/>
              </a:ext>
            </a:extLst>
          </a:blip>
          <a:srcRect l="2" t="568" r="2" b="-2"/>
          <a:stretch>
            <a:fillRect/>
          </a:stretch>
        </p:blipFill>
        <p:spPr bwMode="auto">
          <a:xfrm>
            <a:off x="1905000" y="1168400"/>
            <a:ext cx="8534400" cy="568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38" name="Rectangle 3"/>
          <p:cNvSpPr>
            <a:spLocks noGrp="1" noChangeArrowheads="1"/>
          </p:cNvSpPr>
          <p:nvPr>
            <p:ph type="title" idx="4294967295"/>
          </p:nvPr>
        </p:nvSpPr>
        <p:spPr>
          <a:xfrm>
            <a:off x="2286000" y="228600"/>
            <a:ext cx="7772400" cy="685800"/>
          </a:xfrm>
        </p:spPr>
        <p:txBody>
          <a:bodyPr/>
          <a:lstStyle/>
          <a:p>
            <a:pPr eaLnBrk="1" hangingPunct="1"/>
            <a:r>
              <a:rPr lang="en-US">
                <a:latin typeface="Times New Roman" charset="0"/>
              </a:rPr>
              <a:t>Genetic Code – Note degeneracy of 1</a:t>
            </a:r>
            <a:r>
              <a:rPr lang="en-US" baseline="30000">
                <a:latin typeface="Times New Roman" charset="0"/>
              </a:rPr>
              <a:t>st</a:t>
            </a:r>
            <a:r>
              <a:rPr lang="en-US">
                <a:latin typeface="Times New Roman" charset="0"/>
              </a:rPr>
              <a:t> vs 2</a:t>
            </a:r>
            <a:r>
              <a:rPr lang="en-US" baseline="30000">
                <a:latin typeface="Times New Roman" charset="0"/>
              </a:rPr>
              <a:t>nd</a:t>
            </a:r>
            <a:r>
              <a:rPr lang="en-US">
                <a:latin typeface="Times New Roman" charset="0"/>
              </a:rPr>
              <a:t> vs 3</a:t>
            </a:r>
            <a:r>
              <a:rPr lang="en-US" baseline="30000">
                <a:latin typeface="Times New Roman" charset="0"/>
              </a:rPr>
              <a:t>rd</a:t>
            </a:r>
            <a:r>
              <a:rPr lang="en-US">
                <a:latin typeface="Times New Roman" charset="0"/>
              </a:rPr>
              <a:t> position sites</a:t>
            </a:r>
          </a:p>
        </p:txBody>
      </p:sp>
    </p:spTree>
    <p:extLst>
      <p:ext uri="{BB962C8B-B14F-4D97-AF65-F5344CB8AC3E}">
        <p14:creationId xmlns:p14="http://schemas.microsoft.com/office/powerpoint/2010/main" val="2201358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gencode"/>
          <p:cNvPicPr>
            <a:picLocks noChangeAspect="1" noChangeArrowheads="1"/>
          </p:cNvPicPr>
          <p:nvPr/>
        </p:nvPicPr>
        <p:blipFill>
          <a:blip r:embed="rId3">
            <a:extLst>
              <a:ext uri="{28A0092B-C50C-407E-A947-70E740481C1C}">
                <a14:useLocalDpi xmlns:a14="http://schemas.microsoft.com/office/drawing/2010/main" val="0"/>
              </a:ext>
            </a:extLst>
          </a:blip>
          <a:srcRect l="24167" t="24184" r="49167" b="48473"/>
          <a:stretch>
            <a:fillRect/>
          </a:stretch>
        </p:blipFill>
        <p:spPr bwMode="auto">
          <a:xfrm>
            <a:off x="3733800" y="2209800"/>
            <a:ext cx="24384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6" name="Rectangle 3"/>
          <p:cNvSpPr>
            <a:spLocks noGrp="1" noChangeArrowheads="1"/>
          </p:cNvSpPr>
          <p:nvPr>
            <p:ph type="title" idx="4294967295"/>
          </p:nvPr>
        </p:nvSpPr>
        <p:spPr>
          <a:xfrm>
            <a:off x="2286000" y="0"/>
            <a:ext cx="7772400" cy="685800"/>
          </a:xfrm>
        </p:spPr>
        <p:txBody>
          <a:bodyPr/>
          <a:lstStyle/>
          <a:p>
            <a:pPr eaLnBrk="1" hangingPunct="1"/>
            <a:r>
              <a:rPr lang="en-US">
                <a:latin typeface="Times New Roman" charset="0"/>
              </a:rPr>
              <a:t>Genetic Code</a:t>
            </a:r>
          </a:p>
        </p:txBody>
      </p:sp>
      <p:sp>
        <p:nvSpPr>
          <p:cNvPr id="144387" name="Text Box 4"/>
          <p:cNvSpPr txBox="1">
            <a:spLocks noChangeArrowheads="1"/>
          </p:cNvSpPr>
          <p:nvPr/>
        </p:nvSpPr>
        <p:spPr bwMode="auto">
          <a:xfrm>
            <a:off x="2057400" y="4343401"/>
            <a:ext cx="75961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i="1">
                <a:solidFill>
                  <a:srgbClr val="000000"/>
                </a:solidFill>
                <a:latin typeface="Times New Roman" charset="0"/>
              </a:rPr>
              <a:t>Four-fold degenerate site</a:t>
            </a:r>
            <a:r>
              <a:rPr lang="en-US">
                <a:solidFill>
                  <a:srgbClr val="000000"/>
                </a:solidFill>
                <a:latin typeface="Times New Roman" charset="0"/>
              </a:rPr>
              <a:t> – Any substitution is synonymous</a:t>
            </a:r>
          </a:p>
        </p:txBody>
      </p:sp>
      <p:sp>
        <p:nvSpPr>
          <p:cNvPr id="144388" name="Line 5"/>
          <p:cNvSpPr>
            <a:spLocks noChangeShapeType="1"/>
          </p:cNvSpPr>
          <p:nvPr/>
        </p:nvSpPr>
        <p:spPr bwMode="auto">
          <a:xfrm>
            <a:off x="4419600" y="1219200"/>
            <a:ext cx="0" cy="1219200"/>
          </a:xfrm>
          <a:prstGeom prst="line">
            <a:avLst/>
          </a:prstGeom>
          <a:noFill/>
          <a:ln w="50800">
            <a:solidFill>
              <a:srgbClr val="FF3300"/>
            </a:solidFill>
            <a:round/>
            <a:headEnd/>
            <a:tailEnd type="triangle" w="med" len="med"/>
          </a:ln>
          <a:extLst>
            <a:ext uri="{909E8E84-426E-40dd-AFC4-6F175D3DCCD1}">
              <a14:hiddenFill xmlns:a14="http://schemas.microsoft.com/office/drawing/2010/main" xmlns="">
                <a:noFill/>
              </a14:hiddenFill>
            </a:ext>
          </a:extLst>
        </p:spPr>
        <p:txBody>
          <a:bodyPr lIns="91429" tIns="45714" rIns="91429" bIns="45714"/>
          <a:lstStyle/>
          <a:p>
            <a:pPr eaLnBrk="0" fontAlgn="base" hangingPunct="0">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44389" name="Rectangle 6"/>
          <p:cNvSpPr>
            <a:spLocks noChangeArrowheads="1"/>
          </p:cNvSpPr>
          <p:nvPr/>
        </p:nvSpPr>
        <p:spPr bwMode="auto">
          <a:xfrm>
            <a:off x="1524000" y="6172201"/>
            <a:ext cx="9144000" cy="830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eaLnBrk="0" fontAlgn="base" hangingPunct="0">
              <a:spcBef>
                <a:spcPct val="0"/>
              </a:spcBef>
              <a:spcAft>
                <a:spcPct val="0"/>
              </a:spcAft>
            </a:pPr>
            <a:r>
              <a:rPr lang="en-US" sz="2400">
                <a:solidFill>
                  <a:srgbClr val="008000"/>
                </a:solidFill>
                <a:latin typeface="Arial" charset="0"/>
                <a:ea typeface="ＭＳ Ｐゴシック" charset="0"/>
                <a:cs typeface="ＭＳ Ｐゴシック" charset="0"/>
              </a:rPr>
              <a:t>From: mentor.lscf.ucsb.edu/course/spring/eemb102/lecture/Lecture7.ppt</a:t>
            </a:r>
          </a:p>
        </p:txBody>
      </p:sp>
    </p:spTree>
    <p:extLst>
      <p:ext uri="{BB962C8B-B14F-4D97-AF65-F5344CB8AC3E}">
        <p14:creationId xmlns:p14="http://schemas.microsoft.com/office/powerpoint/2010/main" val="2347670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descr="gencode"/>
          <p:cNvPicPr>
            <a:picLocks noChangeAspect="1" noChangeArrowheads="1"/>
          </p:cNvPicPr>
          <p:nvPr/>
        </p:nvPicPr>
        <p:blipFill>
          <a:blip r:embed="rId3">
            <a:extLst>
              <a:ext uri="{28A0092B-C50C-407E-A947-70E740481C1C}">
                <a14:useLocalDpi xmlns:a14="http://schemas.microsoft.com/office/drawing/2010/main" val="0"/>
              </a:ext>
            </a:extLst>
          </a:blip>
          <a:srcRect l="48334" t="24184" r="24167" b="48473"/>
          <a:stretch>
            <a:fillRect/>
          </a:stretch>
        </p:blipFill>
        <p:spPr bwMode="auto">
          <a:xfrm>
            <a:off x="5943600" y="2209800"/>
            <a:ext cx="25146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6434" name="Rectangle 3"/>
          <p:cNvSpPr>
            <a:spLocks noGrp="1" noChangeArrowheads="1"/>
          </p:cNvSpPr>
          <p:nvPr>
            <p:ph type="title" idx="4294967295"/>
          </p:nvPr>
        </p:nvSpPr>
        <p:spPr>
          <a:xfrm>
            <a:off x="2286000" y="0"/>
            <a:ext cx="7772400" cy="685800"/>
          </a:xfrm>
        </p:spPr>
        <p:txBody>
          <a:bodyPr/>
          <a:lstStyle/>
          <a:p>
            <a:pPr eaLnBrk="1" hangingPunct="1"/>
            <a:r>
              <a:rPr lang="en-US">
                <a:latin typeface="Times New Roman" charset="0"/>
              </a:rPr>
              <a:t>Genetic Code</a:t>
            </a:r>
          </a:p>
        </p:txBody>
      </p:sp>
      <p:sp>
        <p:nvSpPr>
          <p:cNvPr id="146435" name="Text Box 4"/>
          <p:cNvSpPr txBox="1">
            <a:spLocks noChangeArrowheads="1"/>
          </p:cNvSpPr>
          <p:nvPr/>
        </p:nvSpPr>
        <p:spPr bwMode="auto">
          <a:xfrm>
            <a:off x="2057401" y="4343401"/>
            <a:ext cx="8323263"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i="1">
                <a:solidFill>
                  <a:srgbClr val="000000"/>
                </a:solidFill>
                <a:latin typeface="Times New Roman" charset="0"/>
              </a:rPr>
              <a:t>Two-fold degenerate site</a:t>
            </a:r>
            <a:r>
              <a:rPr lang="en-US">
                <a:solidFill>
                  <a:srgbClr val="000000"/>
                </a:solidFill>
                <a:latin typeface="Times New Roman" charset="0"/>
              </a:rPr>
              <a:t> – Some substitutions synonymous, some </a:t>
            </a:r>
          </a:p>
          <a:p>
            <a:pPr eaLnBrk="1" fontAlgn="base" hangingPunct="1">
              <a:spcBef>
                <a:spcPct val="0"/>
              </a:spcBef>
              <a:spcAft>
                <a:spcPct val="0"/>
              </a:spcAft>
            </a:pPr>
            <a:r>
              <a:rPr lang="en-US">
                <a:solidFill>
                  <a:srgbClr val="000000"/>
                </a:solidFill>
                <a:latin typeface="Times New Roman" charset="0"/>
              </a:rPr>
              <a:t>non-synonymous</a:t>
            </a:r>
          </a:p>
        </p:txBody>
      </p:sp>
      <p:sp>
        <p:nvSpPr>
          <p:cNvPr id="146436" name="Line 5"/>
          <p:cNvSpPr>
            <a:spLocks noChangeShapeType="1"/>
          </p:cNvSpPr>
          <p:nvPr/>
        </p:nvSpPr>
        <p:spPr bwMode="auto">
          <a:xfrm>
            <a:off x="6705600" y="1143000"/>
            <a:ext cx="0" cy="1219200"/>
          </a:xfrm>
          <a:prstGeom prst="line">
            <a:avLst/>
          </a:prstGeom>
          <a:noFill/>
          <a:ln w="50800">
            <a:solidFill>
              <a:srgbClr val="FF3300"/>
            </a:solidFill>
            <a:round/>
            <a:headEnd/>
            <a:tailEnd type="triangle" w="med" len="med"/>
          </a:ln>
          <a:extLst>
            <a:ext uri="{909E8E84-426E-40dd-AFC4-6F175D3DCCD1}">
              <a14:hiddenFill xmlns:a14="http://schemas.microsoft.com/office/drawing/2010/main" xmlns="">
                <a:noFill/>
              </a14:hiddenFill>
            </a:ext>
          </a:extLst>
        </p:spPr>
        <p:txBody>
          <a:bodyPr lIns="91429" tIns="45714" rIns="91429" bIns="45714"/>
          <a:lstStyle/>
          <a:p>
            <a:pPr eaLnBrk="0" fontAlgn="base" hangingPunct="0">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46437" name="Rectangle 6"/>
          <p:cNvSpPr>
            <a:spLocks noChangeArrowheads="1"/>
          </p:cNvSpPr>
          <p:nvPr/>
        </p:nvSpPr>
        <p:spPr bwMode="auto">
          <a:xfrm>
            <a:off x="1524000" y="6172201"/>
            <a:ext cx="9144000" cy="830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eaLnBrk="0" fontAlgn="base" hangingPunct="0">
              <a:spcBef>
                <a:spcPct val="0"/>
              </a:spcBef>
              <a:spcAft>
                <a:spcPct val="0"/>
              </a:spcAft>
            </a:pPr>
            <a:r>
              <a:rPr lang="en-US" sz="2400">
                <a:solidFill>
                  <a:srgbClr val="008000"/>
                </a:solidFill>
                <a:latin typeface="Arial" charset="0"/>
                <a:ea typeface="ＭＳ Ｐゴシック" charset="0"/>
                <a:cs typeface="ＭＳ Ｐゴシック" charset="0"/>
              </a:rPr>
              <a:t>From: mentor.lscf.ucsb.edu/course/spring/eemb102/lecture/Lecture7.ppt</a:t>
            </a:r>
          </a:p>
        </p:txBody>
      </p:sp>
    </p:spTree>
    <p:extLst>
      <p:ext uri="{BB962C8B-B14F-4D97-AF65-F5344CB8AC3E}">
        <p14:creationId xmlns:p14="http://schemas.microsoft.com/office/powerpoint/2010/main" val="30150713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3" name="Rectangle 3"/>
          <p:cNvSpPr>
            <a:spLocks noGrp="1" noChangeArrowheads="1"/>
          </p:cNvSpPr>
          <p:nvPr>
            <p:ph type="title" idx="4294967295"/>
          </p:nvPr>
        </p:nvSpPr>
        <p:spPr>
          <a:xfrm>
            <a:off x="1908175" y="1214438"/>
            <a:ext cx="7983538" cy="481012"/>
          </a:xfrm>
        </p:spPr>
        <p:txBody>
          <a:bodyPr/>
          <a:lstStyle/>
          <a:p>
            <a:pPr algn="just" eaLnBrk="1" hangingPunct="1"/>
            <a:r>
              <a:rPr lang="en-US" sz="1800">
                <a:latin typeface="Arial" charset="0"/>
              </a:rPr>
              <a:t>Degeneracy of 1</a:t>
            </a:r>
            <a:r>
              <a:rPr lang="en-US" sz="1800" baseline="30000">
                <a:latin typeface="Arial" charset="0"/>
              </a:rPr>
              <a:t>st</a:t>
            </a:r>
            <a:r>
              <a:rPr lang="en-US" sz="1800">
                <a:latin typeface="Arial" charset="0"/>
              </a:rPr>
              <a:t> vs 2</a:t>
            </a:r>
            <a:r>
              <a:rPr lang="en-US" sz="1800" baseline="30000">
                <a:latin typeface="Arial" charset="0"/>
              </a:rPr>
              <a:t>nd</a:t>
            </a:r>
            <a:r>
              <a:rPr lang="en-US" sz="1800">
                <a:latin typeface="Arial" charset="0"/>
              </a:rPr>
              <a:t> vs 3</a:t>
            </a:r>
            <a:r>
              <a:rPr lang="en-US" sz="1800" baseline="30000">
                <a:latin typeface="Arial" charset="0"/>
              </a:rPr>
              <a:t>rd</a:t>
            </a:r>
            <a:r>
              <a:rPr lang="en-US" sz="1800">
                <a:latin typeface="Arial" charset="0"/>
              </a:rPr>
              <a:t> position sites results in 25.5% synonymous changes and 74.5% non synonymous changes (Yang&amp;Nielsen,1998).</a:t>
            </a:r>
          </a:p>
        </p:txBody>
      </p:sp>
      <p:pic>
        <p:nvPicPr>
          <p:cNvPr id="26829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27288" y="2065339"/>
            <a:ext cx="7313612" cy="4281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a:grpSpLocks/>
          </p:cNvGrpSpPr>
          <p:nvPr/>
        </p:nvGrpSpPr>
        <p:grpSpPr bwMode="auto">
          <a:xfrm>
            <a:off x="4957764" y="3203575"/>
            <a:ext cx="168275" cy="1339850"/>
            <a:chOff x="3329534" y="2373251"/>
            <a:chExt cx="167524" cy="1340190"/>
          </a:xfrm>
        </p:grpSpPr>
        <p:sp>
          <p:nvSpPr>
            <p:cNvPr id="268308" name="Rectangle 3"/>
            <p:cNvSpPr>
              <a:spLocks noChangeArrowheads="1"/>
            </p:cNvSpPr>
            <p:nvPr/>
          </p:nvSpPr>
          <p:spPr bwMode="auto">
            <a:xfrm>
              <a:off x="3329534" y="2806021"/>
              <a:ext cx="167524" cy="907420"/>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eaLnBrk="0" fontAlgn="base" hangingPunct="0">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9" name="Straight Arrow Connector 5"/>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12" name="Group 11"/>
          <p:cNvGrpSpPr>
            <a:grpSpLocks/>
          </p:cNvGrpSpPr>
          <p:nvPr/>
        </p:nvGrpSpPr>
        <p:grpSpPr bwMode="auto">
          <a:xfrm>
            <a:off x="3286126" y="2273301"/>
            <a:ext cx="188913" cy="2270125"/>
            <a:chOff x="3329534" y="2373251"/>
            <a:chExt cx="167524" cy="2177233"/>
          </a:xfrm>
        </p:grpSpPr>
        <p:sp>
          <p:nvSpPr>
            <p:cNvPr id="268306" name="Rectangle 12"/>
            <p:cNvSpPr>
              <a:spLocks noChangeArrowheads="1"/>
            </p:cNvSpPr>
            <p:nvPr/>
          </p:nvSpPr>
          <p:spPr bwMode="auto">
            <a:xfrm>
              <a:off x="3329534" y="2806021"/>
              <a:ext cx="167524" cy="1744463"/>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eaLnBrk="0" fontAlgn="base" hangingPunct="0">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7" name="Straight Arrow Connector 13"/>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15" name="Group 14"/>
          <p:cNvGrpSpPr>
            <a:grpSpLocks/>
          </p:cNvGrpSpPr>
          <p:nvPr/>
        </p:nvGrpSpPr>
        <p:grpSpPr bwMode="auto">
          <a:xfrm>
            <a:off x="3390901" y="4973638"/>
            <a:ext cx="168275" cy="1357312"/>
            <a:chOff x="3329534" y="2373251"/>
            <a:chExt cx="167524" cy="1356878"/>
          </a:xfrm>
        </p:grpSpPr>
        <p:sp>
          <p:nvSpPr>
            <p:cNvPr id="268304" name="Rectangle 15"/>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eaLnBrk="0" fontAlgn="base" hangingPunct="0">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5" name="Straight Arrow Connector 16"/>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18" name="Group 17"/>
          <p:cNvGrpSpPr>
            <a:grpSpLocks/>
          </p:cNvGrpSpPr>
          <p:nvPr/>
        </p:nvGrpSpPr>
        <p:grpSpPr bwMode="auto">
          <a:xfrm>
            <a:off x="4818064" y="4981576"/>
            <a:ext cx="168275" cy="1357313"/>
            <a:chOff x="3329534" y="2373251"/>
            <a:chExt cx="167524" cy="1356878"/>
          </a:xfrm>
        </p:grpSpPr>
        <p:sp>
          <p:nvSpPr>
            <p:cNvPr id="268302" name="Rectangle 18"/>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eaLnBrk="0" fontAlgn="base" hangingPunct="0">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3" name="Straight Arrow Connector 19"/>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21" name="Group 20"/>
          <p:cNvGrpSpPr>
            <a:grpSpLocks/>
          </p:cNvGrpSpPr>
          <p:nvPr/>
        </p:nvGrpSpPr>
        <p:grpSpPr bwMode="auto">
          <a:xfrm>
            <a:off x="6246814" y="4973638"/>
            <a:ext cx="168275" cy="1357312"/>
            <a:chOff x="3329534" y="2373251"/>
            <a:chExt cx="167524" cy="1356878"/>
          </a:xfrm>
        </p:grpSpPr>
        <p:sp>
          <p:nvSpPr>
            <p:cNvPr id="268300" name="Rectangle 21"/>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eaLnBrk="0" fontAlgn="base" hangingPunct="0">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1" name="Straight Arrow Connector 22"/>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24" name="Group 23"/>
          <p:cNvGrpSpPr>
            <a:grpSpLocks/>
          </p:cNvGrpSpPr>
          <p:nvPr/>
        </p:nvGrpSpPr>
        <p:grpSpPr bwMode="auto">
          <a:xfrm>
            <a:off x="7659689" y="4976814"/>
            <a:ext cx="166687" cy="1355725"/>
            <a:chOff x="3329534" y="2373251"/>
            <a:chExt cx="167524" cy="1356878"/>
          </a:xfrm>
        </p:grpSpPr>
        <p:sp>
          <p:nvSpPr>
            <p:cNvPr id="268298" name="Rectangle 24"/>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eaLnBrk="0" fontAlgn="base" hangingPunct="0">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299" name="Straight Arrow Connector 25"/>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268297" name="Rectangle 9"/>
          <p:cNvSpPr>
            <a:spLocks noChangeArrowheads="1"/>
          </p:cNvSpPr>
          <p:nvPr/>
        </p:nvSpPr>
        <p:spPr bwMode="auto">
          <a:xfrm>
            <a:off x="5141913" y="325439"/>
            <a:ext cx="2252154" cy="4614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49" tIns="45627" rIns="91249" bIns="45627">
            <a:spAutoFit/>
          </a:bodyPr>
          <a:lstStyle/>
          <a:p>
            <a:pPr defTabSz="911225" eaLnBrk="0" fontAlgn="base" hangingPunct="0">
              <a:spcBef>
                <a:spcPct val="0"/>
              </a:spcBef>
              <a:spcAft>
                <a:spcPct val="0"/>
              </a:spcAft>
            </a:pPr>
            <a:r>
              <a:rPr lang="en-US" sz="2400" b="1">
                <a:solidFill>
                  <a:srgbClr val="000000"/>
                </a:solidFill>
                <a:latin typeface="Arial" charset="0"/>
                <a:ea typeface="ＭＳ Ｐゴシック" charset="0"/>
                <a:cs typeface="Arial" charset="0"/>
              </a:rPr>
              <a:t>Genetic Code </a:t>
            </a:r>
          </a:p>
        </p:txBody>
      </p:sp>
    </p:spTree>
    <p:extLst>
      <p:ext uri="{BB962C8B-B14F-4D97-AF65-F5344CB8AC3E}">
        <p14:creationId xmlns:p14="http://schemas.microsoft.com/office/powerpoint/2010/main" val="36095586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xit" presetSubtype="0" fill="hold" nodeType="with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xit" presetSubtype="0" fill="hold" nodeType="with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1"/>
                                        </p:tgtEl>
                                      </p:cBhvr>
                                    </p:animEffect>
                                    <p:set>
                                      <p:cBhvr>
                                        <p:cTn id="38" dur="1" fill="hold">
                                          <p:stCondLst>
                                            <p:cond delay="499"/>
                                          </p:stCondLst>
                                        </p:cTn>
                                        <p:tgtEl>
                                          <p:spTgt spid="21"/>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4"/>
                                        </p:tgtEl>
                                      </p:cBhvr>
                                    </p:animEffect>
                                    <p:set>
                                      <p:cBhvr>
                                        <p:cTn id="41" dur="1" fill="hold">
                                          <p:stCondLst>
                                            <p:cond delay="499"/>
                                          </p:stCondLst>
                                        </p:cTn>
                                        <p:tgtEl>
                                          <p:spTgt spid="24"/>
                                        </p:tgtEl>
                                        <p:attrNameLst>
                                          <p:attrName>style.visibility</p:attrName>
                                        </p:attrNameLst>
                                      </p:cBhvr>
                                      <p:to>
                                        <p:strVal val="hidden"/>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02083"/>
                                        </p:tgtEl>
                                        <p:attrNameLst>
                                          <p:attrName>style.visibility</p:attrName>
                                        </p:attrNameLst>
                                      </p:cBhvr>
                                      <p:to>
                                        <p:strVal val="visible"/>
                                      </p:to>
                                    </p:set>
                                    <p:animEffect transition="in" filter="fade">
                                      <p:cBhvr>
                                        <p:cTn id="46" dur="500"/>
                                        <p:tgtEl>
                                          <p:spTgt spid="302083"/>
                                        </p:tgtEl>
                                      </p:cBhvr>
                                    </p:animEffect>
                                  </p:childTnLst>
                                </p:cTn>
                              </p:par>
                              <p:par>
                                <p:cTn id="47" presetID="10" presetClass="exit" presetSubtype="0" fill="hold"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ChangeArrowheads="1"/>
          </p:cNvSpPr>
          <p:nvPr>
            <p:ph type="title"/>
          </p:nvPr>
        </p:nvSpPr>
        <p:spPr/>
        <p:txBody>
          <a:bodyPr/>
          <a:lstStyle/>
          <a:p>
            <a:pPr eaLnBrk="1" hangingPunct="1"/>
            <a:r>
              <a:rPr lang="en-US">
                <a:latin typeface="Times New Roman" charset="0"/>
              </a:rPr>
              <a:t>Measuring Selection on Genes</a:t>
            </a:r>
          </a:p>
        </p:txBody>
      </p:sp>
      <p:sp>
        <p:nvSpPr>
          <p:cNvPr id="148482" name="Rectangle 3"/>
          <p:cNvSpPr>
            <a:spLocks noGrp="1" noChangeArrowheads="1"/>
          </p:cNvSpPr>
          <p:nvPr>
            <p:ph type="body" idx="1"/>
          </p:nvPr>
        </p:nvSpPr>
        <p:spPr>
          <a:xfrm>
            <a:off x="2209800" y="1752600"/>
            <a:ext cx="7772400" cy="4114800"/>
          </a:xfrm>
        </p:spPr>
        <p:txBody>
          <a:bodyPr/>
          <a:lstStyle/>
          <a:p>
            <a:pPr eaLnBrk="1" hangingPunct="1"/>
            <a:r>
              <a:rPr lang="en-US" sz="2800">
                <a:latin typeface="Times New Roman" charset="0"/>
              </a:rPr>
              <a:t>Null hypothesis = neutral evolution</a:t>
            </a:r>
          </a:p>
          <a:p>
            <a:pPr eaLnBrk="1" hangingPunct="1"/>
            <a:r>
              <a:rPr lang="en-US" sz="2800">
                <a:latin typeface="Times New Roman" charset="0"/>
              </a:rPr>
              <a:t>Under neutral evolution, synonymous changes should accumulate at a rate equal to mutation rate</a:t>
            </a:r>
          </a:p>
          <a:p>
            <a:pPr eaLnBrk="1" hangingPunct="1"/>
            <a:r>
              <a:rPr lang="en-US" sz="2800">
                <a:latin typeface="Times New Roman" charset="0"/>
              </a:rPr>
              <a:t>Under neutral evolution, amino acid substitutions should also accumulate at a rate equal to the mutation rate</a:t>
            </a:r>
          </a:p>
          <a:p>
            <a:pPr eaLnBrk="1" hangingPunct="1"/>
            <a:endParaRPr lang="en-US" sz="2800">
              <a:latin typeface="Times New Roman" charset="0"/>
            </a:endParaRPr>
          </a:p>
          <a:p>
            <a:pPr eaLnBrk="1" hangingPunct="1"/>
            <a:endParaRPr lang="en-US" sz="2800" i="1">
              <a:latin typeface="Times New Roman" charset="0"/>
            </a:endParaRPr>
          </a:p>
        </p:txBody>
      </p:sp>
      <p:sp>
        <p:nvSpPr>
          <p:cNvPr id="148483" name="Rectangle 4"/>
          <p:cNvSpPr>
            <a:spLocks noChangeArrowheads="1"/>
          </p:cNvSpPr>
          <p:nvPr/>
        </p:nvSpPr>
        <p:spPr bwMode="auto">
          <a:xfrm>
            <a:off x="1524000" y="6078709"/>
            <a:ext cx="9144000" cy="830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eaLnBrk="0" fontAlgn="base" hangingPunct="0">
              <a:spcBef>
                <a:spcPct val="0"/>
              </a:spcBef>
              <a:spcAft>
                <a:spcPct val="0"/>
              </a:spcAft>
            </a:pPr>
            <a:r>
              <a:rPr lang="en-US" sz="2400" dirty="0">
                <a:solidFill>
                  <a:srgbClr val="008000"/>
                </a:solidFill>
                <a:latin typeface="Arial" charset="0"/>
                <a:ea typeface="ＭＳ Ｐゴシック" charset="0"/>
                <a:cs typeface="ＭＳ Ｐゴシック" charset="0"/>
              </a:rPr>
              <a:t>From: </a:t>
            </a:r>
            <a:r>
              <a:rPr lang="en-US" sz="2400" dirty="0" err="1">
                <a:solidFill>
                  <a:srgbClr val="008000"/>
                </a:solidFill>
                <a:latin typeface="Arial" charset="0"/>
                <a:ea typeface="ＭＳ Ｐゴシック" charset="0"/>
                <a:cs typeface="ＭＳ Ｐゴシック" charset="0"/>
              </a:rPr>
              <a:t>mentor.lscf.ucsb.edu</a:t>
            </a:r>
            <a:r>
              <a:rPr lang="en-US" sz="2400" dirty="0">
                <a:solidFill>
                  <a:srgbClr val="008000"/>
                </a:solidFill>
                <a:latin typeface="Arial" charset="0"/>
                <a:ea typeface="ＭＳ Ｐゴシック" charset="0"/>
                <a:cs typeface="ＭＳ Ｐゴシック" charset="0"/>
              </a:rPr>
              <a:t>/course/spring/eemb102/lecture/Lecture7.ppt</a:t>
            </a:r>
          </a:p>
        </p:txBody>
      </p:sp>
    </p:spTree>
    <p:extLst>
      <p:ext uri="{BB962C8B-B14F-4D97-AF65-F5344CB8AC3E}">
        <p14:creationId xmlns:p14="http://schemas.microsoft.com/office/powerpoint/2010/main" val="2591382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CD649-857A-F84E-8662-916B0525AE2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3B17D6B-1693-9348-A4AC-9B458BD63884}"/>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4822D3CA-9B42-D442-9EE7-3A5FFFDE7D79}"/>
              </a:ext>
            </a:extLst>
          </p:cNvPr>
          <p:cNvPicPr>
            <a:picLocks noChangeAspect="1"/>
          </p:cNvPicPr>
          <p:nvPr/>
        </p:nvPicPr>
        <p:blipFill>
          <a:blip r:embed="rId2"/>
          <a:stretch>
            <a:fillRect/>
          </a:stretch>
        </p:blipFill>
        <p:spPr>
          <a:xfrm>
            <a:off x="933450" y="1286934"/>
            <a:ext cx="10325100" cy="5435600"/>
          </a:xfrm>
          <a:prstGeom prst="rect">
            <a:avLst/>
          </a:prstGeom>
        </p:spPr>
      </p:pic>
      <p:sp>
        <p:nvSpPr>
          <p:cNvPr id="5" name="TextBox 4">
            <a:extLst>
              <a:ext uri="{FF2B5EF4-FFF2-40B4-BE49-F238E27FC236}">
                <a16:creationId xmlns:a16="http://schemas.microsoft.com/office/drawing/2014/main" id="{22325DB9-A223-F74C-9735-112F023C0163}"/>
              </a:ext>
            </a:extLst>
          </p:cNvPr>
          <p:cNvSpPr txBox="1"/>
          <p:nvPr/>
        </p:nvSpPr>
        <p:spPr>
          <a:xfrm>
            <a:off x="933450" y="753031"/>
            <a:ext cx="8000267" cy="369332"/>
          </a:xfrm>
          <a:prstGeom prst="rect">
            <a:avLst/>
          </a:prstGeom>
          <a:noFill/>
        </p:spPr>
        <p:txBody>
          <a:bodyPr wrap="none" rtlCol="0">
            <a:spAutoFit/>
          </a:bodyPr>
          <a:lstStyle/>
          <a:p>
            <a:r>
              <a:rPr lang="en-US" dirty="0"/>
              <a:t>Sorting on </a:t>
            </a:r>
            <a:r>
              <a:rPr lang="en-US" dirty="0" err="1"/>
              <a:t>bitscore</a:t>
            </a:r>
            <a:r>
              <a:rPr lang="en-US" dirty="0"/>
              <a:t> or E-value works, although longer sequences have an advantage.</a:t>
            </a:r>
          </a:p>
        </p:txBody>
      </p:sp>
      <p:sp>
        <p:nvSpPr>
          <p:cNvPr id="6" name="TextBox 5">
            <a:extLst>
              <a:ext uri="{FF2B5EF4-FFF2-40B4-BE49-F238E27FC236}">
                <a16:creationId xmlns:a16="http://schemas.microsoft.com/office/drawing/2014/main" id="{8A3014E5-0E0C-EF41-B2EA-6F040AFC192A}"/>
              </a:ext>
            </a:extLst>
          </p:cNvPr>
          <p:cNvSpPr txBox="1"/>
          <p:nvPr/>
        </p:nvSpPr>
        <p:spPr>
          <a:xfrm>
            <a:off x="933450" y="301414"/>
            <a:ext cx="5594160" cy="369332"/>
          </a:xfrm>
          <a:prstGeom prst="rect">
            <a:avLst/>
          </a:prstGeom>
          <a:noFill/>
        </p:spPr>
        <p:txBody>
          <a:bodyPr wrap="none" rtlCol="0">
            <a:spAutoFit/>
          </a:bodyPr>
          <a:lstStyle/>
          <a:p>
            <a:r>
              <a:rPr lang="en-US" dirty="0" err="1"/>
              <a:t>Blastp</a:t>
            </a:r>
            <a:r>
              <a:rPr lang="en-US" dirty="0"/>
              <a:t> output sorted on </a:t>
            </a:r>
            <a:r>
              <a:rPr lang="en-US" dirty="0" err="1"/>
              <a:t>bitscore</a:t>
            </a:r>
            <a:r>
              <a:rPr lang="en-US" dirty="0"/>
              <a:t> (E-value = zero in yellow)</a:t>
            </a:r>
          </a:p>
        </p:txBody>
      </p:sp>
      <p:sp>
        <p:nvSpPr>
          <p:cNvPr id="7" name="TextBox 6">
            <a:extLst>
              <a:ext uri="{FF2B5EF4-FFF2-40B4-BE49-F238E27FC236}">
                <a16:creationId xmlns:a16="http://schemas.microsoft.com/office/drawing/2014/main" id="{2AC011AE-A8AF-1647-919C-963F3167A74F}"/>
              </a:ext>
            </a:extLst>
          </p:cNvPr>
          <p:cNvSpPr txBox="1"/>
          <p:nvPr/>
        </p:nvSpPr>
        <p:spPr>
          <a:xfrm>
            <a:off x="7067006" y="301414"/>
            <a:ext cx="2562048" cy="369332"/>
          </a:xfrm>
          <a:prstGeom prst="rect">
            <a:avLst/>
          </a:prstGeom>
          <a:noFill/>
        </p:spPr>
        <p:txBody>
          <a:bodyPr wrap="none" rtlCol="0">
            <a:spAutoFit/>
          </a:bodyPr>
          <a:lstStyle/>
          <a:p>
            <a:r>
              <a:rPr lang="en-US" dirty="0" err="1"/>
              <a:t>Sulfolobus</a:t>
            </a:r>
            <a:r>
              <a:rPr lang="en-US" dirty="0"/>
              <a:t> proteins as DB</a:t>
            </a:r>
          </a:p>
        </p:txBody>
      </p:sp>
    </p:spTree>
    <p:extLst>
      <p:ext uri="{BB962C8B-B14F-4D97-AF65-F5344CB8AC3E}">
        <p14:creationId xmlns:p14="http://schemas.microsoft.com/office/powerpoint/2010/main" val="13863757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ChangeArrowheads="1"/>
          </p:cNvSpPr>
          <p:nvPr/>
        </p:nvSpPr>
        <p:spPr bwMode="auto">
          <a:xfrm>
            <a:off x="8077200" y="1066800"/>
            <a:ext cx="609600" cy="1600200"/>
          </a:xfrm>
          <a:prstGeom prst="rect">
            <a:avLst/>
          </a:prstGeom>
          <a:solidFill>
            <a:srgbClr val="FFFF00"/>
          </a:solidFill>
          <a:ln w="9525">
            <a:solidFill>
              <a:schemeClr val="tx1"/>
            </a:solidFill>
            <a:miter lim="800000"/>
            <a:headEnd/>
            <a:tailEnd/>
          </a:ln>
        </p:spPr>
        <p:txBody>
          <a:bodyPr wrap="none" lIns="91429" tIns="45714" rIns="91429" bIns="45714" anchor="ctr"/>
          <a:lstStyle/>
          <a:p>
            <a:pPr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50530" name="Rectangle 3"/>
          <p:cNvSpPr>
            <a:spLocks noChangeArrowheads="1"/>
          </p:cNvSpPr>
          <p:nvPr/>
        </p:nvSpPr>
        <p:spPr bwMode="auto">
          <a:xfrm>
            <a:off x="5867400" y="1143000"/>
            <a:ext cx="609600" cy="1600200"/>
          </a:xfrm>
          <a:prstGeom prst="rect">
            <a:avLst/>
          </a:prstGeom>
          <a:solidFill>
            <a:schemeClr val="accent1"/>
          </a:solidFill>
          <a:ln w="9525">
            <a:solidFill>
              <a:schemeClr val="tx1"/>
            </a:solidFill>
            <a:miter lim="800000"/>
            <a:headEnd/>
            <a:tailEnd/>
          </a:ln>
        </p:spPr>
        <p:txBody>
          <a:bodyPr wrap="none" lIns="91429" tIns="45714" rIns="91429" bIns="45714" anchor="ctr"/>
          <a:lstStyle/>
          <a:p>
            <a:pPr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50531" name="Rectangle 4"/>
          <p:cNvSpPr>
            <a:spLocks noChangeArrowheads="1"/>
          </p:cNvSpPr>
          <p:nvPr/>
        </p:nvSpPr>
        <p:spPr bwMode="auto">
          <a:xfrm>
            <a:off x="5181600" y="1143000"/>
            <a:ext cx="609600" cy="1600200"/>
          </a:xfrm>
          <a:prstGeom prst="rect">
            <a:avLst/>
          </a:prstGeom>
          <a:solidFill>
            <a:schemeClr val="accent1"/>
          </a:solidFill>
          <a:ln w="9525">
            <a:solidFill>
              <a:schemeClr val="tx1"/>
            </a:solidFill>
            <a:miter lim="800000"/>
            <a:headEnd/>
            <a:tailEnd/>
          </a:ln>
        </p:spPr>
        <p:txBody>
          <a:bodyPr wrap="none" lIns="91429" tIns="45714" rIns="91429" bIns="45714" anchor="ctr"/>
          <a:lstStyle/>
          <a:p>
            <a:pPr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50532" name="Rectangle 5"/>
          <p:cNvSpPr>
            <a:spLocks noGrp="1" noChangeArrowheads="1"/>
          </p:cNvSpPr>
          <p:nvPr>
            <p:ph type="title"/>
          </p:nvPr>
        </p:nvSpPr>
        <p:spPr>
          <a:xfrm>
            <a:off x="2209800" y="0"/>
            <a:ext cx="7772400" cy="1143000"/>
          </a:xfrm>
        </p:spPr>
        <p:txBody>
          <a:bodyPr/>
          <a:lstStyle/>
          <a:p>
            <a:pPr eaLnBrk="1" hangingPunct="1"/>
            <a:r>
              <a:rPr lang="en-US">
                <a:latin typeface="Times New Roman" charset="0"/>
              </a:rPr>
              <a:t>Counting #s/#a</a:t>
            </a:r>
          </a:p>
        </p:txBody>
      </p:sp>
      <p:sp>
        <p:nvSpPr>
          <p:cNvPr id="150533" name="Text Box 6"/>
          <p:cNvSpPr txBox="1">
            <a:spLocks noChangeArrowheads="1"/>
          </p:cNvSpPr>
          <p:nvPr/>
        </p:nvSpPr>
        <p:spPr bwMode="auto">
          <a:xfrm>
            <a:off x="3276600" y="1143000"/>
            <a:ext cx="5718210" cy="1569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srgbClr val="000000"/>
                </a:solidFill>
                <a:latin typeface="Courier New" charset="0"/>
              </a:rPr>
              <a:t>          Ser Ser Ser Ser Ser </a:t>
            </a:r>
          </a:p>
          <a:p>
            <a:pPr eaLnBrk="1" fontAlgn="base" hangingPunct="1">
              <a:spcBef>
                <a:spcPct val="0"/>
              </a:spcBef>
              <a:spcAft>
                <a:spcPct val="0"/>
              </a:spcAft>
            </a:pPr>
            <a:r>
              <a:rPr lang="en-US">
                <a:solidFill>
                  <a:srgbClr val="000000"/>
                </a:solidFill>
                <a:latin typeface="Courier New" charset="0"/>
              </a:rPr>
              <a:t>Species1  TGA TGC TGT TGT TGT</a:t>
            </a:r>
          </a:p>
          <a:p>
            <a:pPr eaLnBrk="1" fontAlgn="base" hangingPunct="1">
              <a:spcBef>
                <a:spcPct val="0"/>
              </a:spcBef>
              <a:spcAft>
                <a:spcPct val="0"/>
              </a:spcAft>
            </a:pPr>
            <a:r>
              <a:rPr lang="en-US">
                <a:solidFill>
                  <a:srgbClr val="000000"/>
                </a:solidFill>
                <a:latin typeface="Courier New" charset="0"/>
              </a:rPr>
              <a:t>		Ser Ser Ser Ser Ala </a:t>
            </a:r>
          </a:p>
          <a:p>
            <a:pPr eaLnBrk="1" fontAlgn="base" hangingPunct="1">
              <a:spcBef>
                <a:spcPct val="0"/>
              </a:spcBef>
              <a:spcAft>
                <a:spcPct val="0"/>
              </a:spcAft>
            </a:pPr>
            <a:r>
              <a:rPr lang="en-US">
                <a:solidFill>
                  <a:srgbClr val="000000"/>
                </a:solidFill>
                <a:latin typeface="Courier New" charset="0"/>
              </a:rPr>
              <a:t>Species2 	TGT TGT TGT TGT GGT</a:t>
            </a:r>
          </a:p>
        </p:txBody>
      </p:sp>
      <p:sp>
        <p:nvSpPr>
          <p:cNvPr id="150534" name="Text Box 7"/>
          <p:cNvSpPr txBox="1">
            <a:spLocks noChangeArrowheads="1"/>
          </p:cNvSpPr>
          <p:nvPr/>
        </p:nvSpPr>
        <p:spPr bwMode="auto">
          <a:xfrm>
            <a:off x="2438400" y="3048000"/>
            <a:ext cx="1640170" cy="1569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srgbClr val="000000"/>
                </a:solidFill>
                <a:latin typeface="Times New Roman" charset="0"/>
              </a:rPr>
              <a:t>#s = 2 sites </a:t>
            </a:r>
          </a:p>
          <a:p>
            <a:pPr eaLnBrk="1" fontAlgn="base" hangingPunct="1">
              <a:spcBef>
                <a:spcPct val="0"/>
              </a:spcBef>
              <a:spcAft>
                <a:spcPct val="0"/>
              </a:spcAft>
            </a:pPr>
            <a:r>
              <a:rPr lang="en-US">
                <a:solidFill>
                  <a:srgbClr val="000000"/>
                </a:solidFill>
                <a:latin typeface="Times New Roman" charset="0"/>
              </a:rPr>
              <a:t>#a = 1 site</a:t>
            </a:r>
          </a:p>
          <a:p>
            <a:pPr eaLnBrk="1" fontAlgn="base" hangingPunct="1">
              <a:spcBef>
                <a:spcPct val="0"/>
              </a:spcBef>
              <a:spcAft>
                <a:spcPct val="0"/>
              </a:spcAft>
            </a:pPr>
            <a:endParaRPr lang="en-US">
              <a:solidFill>
                <a:srgbClr val="000000"/>
              </a:solidFill>
              <a:latin typeface="Times New Roman" charset="0"/>
            </a:endParaRPr>
          </a:p>
          <a:p>
            <a:pPr eaLnBrk="1" fontAlgn="base" hangingPunct="1">
              <a:spcBef>
                <a:spcPct val="0"/>
              </a:spcBef>
              <a:spcAft>
                <a:spcPct val="0"/>
              </a:spcAft>
            </a:pPr>
            <a:r>
              <a:rPr lang="en-US">
                <a:solidFill>
                  <a:srgbClr val="000000"/>
                </a:solidFill>
                <a:latin typeface="Times New Roman" charset="0"/>
              </a:rPr>
              <a:t>#a/#s=0.5</a:t>
            </a:r>
          </a:p>
        </p:txBody>
      </p:sp>
      <p:sp>
        <p:nvSpPr>
          <p:cNvPr id="150535" name="Rectangle 8"/>
          <p:cNvSpPr>
            <a:spLocks noChangeArrowheads="1"/>
          </p:cNvSpPr>
          <p:nvPr/>
        </p:nvSpPr>
        <p:spPr bwMode="auto">
          <a:xfrm>
            <a:off x="1524000" y="6168711"/>
            <a:ext cx="9144000" cy="7078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eaLnBrk="0" fontAlgn="base" hangingPunct="0">
              <a:spcBef>
                <a:spcPct val="0"/>
              </a:spcBef>
              <a:spcAft>
                <a:spcPct val="0"/>
              </a:spcAft>
            </a:pPr>
            <a:r>
              <a:rPr lang="en-US" sz="2000" dirty="0">
                <a:solidFill>
                  <a:srgbClr val="008000"/>
                </a:solidFill>
                <a:latin typeface="Arial" charset="0"/>
                <a:ea typeface="ＭＳ Ｐゴシック" charset="0"/>
                <a:cs typeface="ＭＳ Ｐゴシック" charset="0"/>
              </a:rPr>
              <a:t>Modified from: </a:t>
            </a:r>
            <a:r>
              <a:rPr lang="en-US" sz="2000" dirty="0" err="1">
                <a:solidFill>
                  <a:srgbClr val="008000"/>
                </a:solidFill>
                <a:latin typeface="Arial" charset="0"/>
                <a:ea typeface="ＭＳ Ｐゴシック" charset="0"/>
                <a:cs typeface="ＭＳ Ｐゴシック" charset="0"/>
              </a:rPr>
              <a:t>mentor.lscf.ucsb.edu</a:t>
            </a:r>
            <a:r>
              <a:rPr lang="en-US" sz="2000" dirty="0">
                <a:solidFill>
                  <a:srgbClr val="008000"/>
                </a:solidFill>
                <a:latin typeface="Arial" charset="0"/>
                <a:ea typeface="ＭＳ Ｐゴシック" charset="0"/>
                <a:cs typeface="ＭＳ Ｐゴシック" charset="0"/>
              </a:rPr>
              <a:t>/course/spring/eemb102/lecture/Lecture7.ppt</a:t>
            </a:r>
          </a:p>
        </p:txBody>
      </p:sp>
      <p:sp>
        <p:nvSpPr>
          <p:cNvPr id="150536" name="Text Box 9"/>
          <p:cNvSpPr txBox="1">
            <a:spLocks noChangeArrowheads="1"/>
          </p:cNvSpPr>
          <p:nvPr/>
        </p:nvSpPr>
        <p:spPr bwMode="auto">
          <a:xfrm>
            <a:off x="4419600" y="3048000"/>
            <a:ext cx="57912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a:solidFill>
                  <a:srgbClr val="000000"/>
                </a:solidFill>
                <a:latin typeface="Times New Roman" charset="0"/>
              </a:rPr>
              <a:t>To assess selection pressures one needs to calculate the  rates (Ka, Ks), i.e. the occurring substitutions as a fraction of the </a:t>
            </a:r>
            <a:r>
              <a:rPr lang="en-US" b="1" u="sng">
                <a:solidFill>
                  <a:srgbClr val="000000"/>
                </a:solidFill>
                <a:latin typeface="Times New Roman" charset="0"/>
              </a:rPr>
              <a:t>possible</a:t>
            </a:r>
            <a:r>
              <a:rPr lang="en-US" b="1">
                <a:solidFill>
                  <a:srgbClr val="000000"/>
                </a:solidFill>
                <a:latin typeface="Times New Roman" charset="0"/>
              </a:rPr>
              <a:t> syn. and nonsyn. substitutions. </a:t>
            </a:r>
          </a:p>
        </p:txBody>
      </p:sp>
      <p:sp>
        <p:nvSpPr>
          <p:cNvPr id="150537" name="Text Box 10"/>
          <p:cNvSpPr txBox="1">
            <a:spLocks noChangeArrowheads="1"/>
          </p:cNvSpPr>
          <p:nvPr/>
        </p:nvSpPr>
        <p:spPr bwMode="auto">
          <a:xfrm>
            <a:off x="1752600" y="4724400"/>
            <a:ext cx="86868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dirty="0">
                <a:solidFill>
                  <a:srgbClr val="000000"/>
                </a:solidFill>
                <a:latin typeface="Times New Roman" charset="0"/>
              </a:rPr>
              <a:t>Things get more complicated, if one wants to take transition </a:t>
            </a:r>
            <a:r>
              <a:rPr lang="en-US" b="1" dirty="0" err="1">
                <a:solidFill>
                  <a:srgbClr val="000000"/>
                </a:solidFill>
                <a:latin typeface="Times New Roman" charset="0"/>
              </a:rPr>
              <a:t>transversion</a:t>
            </a:r>
            <a:r>
              <a:rPr lang="en-US" b="1" dirty="0">
                <a:solidFill>
                  <a:srgbClr val="000000"/>
                </a:solidFill>
                <a:latin typeface="Times New Roman" charset="0"/>
              </a:rPr>
              <a:t> ratios and codon bias into account.  See chapter 4 in </a:t>
            </a:r>
            <a:r>
              <a:rPr lang="en-US" b="1" dirty="0" err="1">
                <a:solidFill>
                  <a:srgbClr val="000000"/>
                </a:solidFill>
                <a:latin typeface="Times New Roman" charset="0"/>
              </a:rPr>
              <a:t>Nei</a:t>
            </a:r>
            <a:r>
              <a:rPr lang="en-US" b="1" dirty="0">
                <a:solidFill>
                  <a:srgbClr val="000000"/>
                </a:solidFill>
                <a:latin typeface="Times New Roman" charset="0"/>
              </a:rPr>
              <a:t> and Kumar, Molecular Evolution and </a:t>
            </a:r>
            <a:r>
              <a:rPr lang="en-US" b="1" dirty="0" err="1">
                <a:solidFill>
                  <a:srgbClr val="000000"/>
                </a:solidFill>
                <a:latin typeface="Times New Roman" charset="0"/>
              </a:rPr>
              <a:t>Phylogenetics</a:t>
            </a:r>
            <a:r>
              <a:rPr lang="en-US" b="1" dirty="0">
                <a:solidFill>
                  <a:srgbClr val="000000"/>
                </a:solidFill>
                <a:latin typeface="Times New Roman" charset="0"/>
              </a:rPr>
              <a:t>.  </a:t>
            </a:r>
          </a:p>
        </p:txBody>
      </p:sp>
    </p:spTree>
    <p:extLst>
      <p:ext uri="{BB962C8B-B14F-4D97-AF65-F5344CB8AC3E}">
        <p14:creationId xmlns:p14="http://schemas.microsoft.com/office/powerpoint/2010/main" val="17636324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itle 1"/>
          <p:cNvSpPr>
            <a:spLocks noGrp="1"/>
          </p:cNvSpPr>
          <p:nvPr>
            <p:ph type="title"/>
          </p:nvPr>
        </p:nvSpPr>
        <p:spPr>
          <a:xfrm>
            <a:off x="1792288" y="346075"/>
            <a:ext cx="8520112" cy="438150"/>
          </a:xfrm>
        </p:spPr>
        <p:txBody>
          <a:bodyPr/>
          <a:lstStyle/>
          <a:p>
            <a:pPr algn="ctr" eaLnBrk="1" hangingPunct="1"/>
            <a:r>
              <a:rPr lang="en-US" sz="1800">
                <a:latin typeface="Arial" charset="0"/>
              </a:rPr>
              <a:t>Testing for selection using dN/dS ratio</a:t>
            </a:r>
          </a:p>
        </p:txBody>
      </p:sp>
      <p:sp>
        <p:nvSpPr>
          <p:cNvPr id="4" name="TextBox 3"/>
          <p:cNvSpPr txBox="1">
            <a:spLocks noChangeArrowheads="1"/>
          </p:cNvSpPr>
          <p:nvPr/>
        </p:nvSpPr>
        <p:spPr bwMode="auto">
          <a:xfrm>
            <a:off x="1917700" y="1254126"/>
            <a:ext cx="7226300" cy="286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dirty="0" err="1">
                <a:solidFill>
                  <a:srgbClr val="000000"/>
                </a:solidFill>
              </a:rPr>
              <a:t>dN</a:t>
            </a:r>
            <a:r>
              <a:rPr lang="en-US" sz="1800" b="1" dirty="0">
                <a:solidFill>
                  <a:srgbClr val="000000"/>
                </a:solidFill>
              </a:rPr>
              <a:t>/</a:t>
            </a:r>
            <a:r>
              <a:rPr lang="en-US" sz="1800" b="1" dirty="0" err="1">
                <a:solidFill>
                  <a:srgbClr val="000000"/>
                </a:solidFill>
              </a:rPr>
              <a:t>dS</a:t>
            </a:r>
            <a:r>
              <a:rPr lang="en-US" sz="1800" b="1" dirty="0">
                <a:solidFill>
                  <a:srgbClr val="000000"/>
                </a:solidFill>
              </a:rPr>
              <a:t> </a:t>
            </a:r>
            <a:r>
              <a:rPr lang="en-US" sz="1800" dirty="0">
                <a:solidFill>
                  <a:srgbClr val="000000"/>
                </a:solidFill>
                <a:latin typeface="Calibri" charset="0"/>
              </a:rPr>
              <a:t>ratio (</a:t>
            </a:r>
            <a:r>
              <a:rPr lang="en-US" sz="1800" dirty="0">
                <a:solidFill>
                  <a:srgbClr val="000000"/>
                </a:solidFill>
                <a:cs typeface="Arial" charset="0"/>
              </a:rPr>
              <a:t>aka </a:t>
            </a:r>
            <a:r>
              <a:rPr lang="en-US" sz="1800" b="1" dirty="0" err="1">
                <a:solidFill>
                  <a:srgbClr val="000000"/>
                </a:solidFill>
                <a:cs typeface="Arial" charset="0"/>
              </a:rPr>
              <a:t>Ka</a:t>
            </a:r>
            <a:r>
              <a:rPr lang="en-US" sz="1800" b="1" dirty="0">
                <a:solidFill>
                  <a:srgbClr val="000000"/>
                </a:solidFill>
                <a:cs typeface="Arial" charset="0"/>
              </a:rPr>
              <a:t>/Ks</a:t>
            </a:r>
            <a:r>
              <a:rPr lang="en-US" sz="1800" dirty="0">
                <a:solidFill>
                  <a:srgbClr val="000000"/>
                </a:solidFill>
                <a:cs typeface="Arial" charset="0"/>
              </a:rPr>
              <a:t> or </a:t>
            </a:r>
            <a:r>
              <a:rPr lang="el-GR" sz="1800" b="1" dirty="0">
                <a:solidFill>
                  <a:srgbClr val="000000"/>
                </a:solidFill>
                <a:cs typeface="Arial" charset="0"/>
              </a:rPr>
              <a:t>ω</a:t>
            </a:r>
            <a:r>
              <a:rPr lang="en-US" sz="1800" b="1" dirty="0">
                <a:solidFill>
                  <a:srgbClr val="000000"/>
                </a:solidFill>
                <a:cs typeface="Arial" charset="0"/>
              </a:rPr>
              <a:t> </a:t>
            </a:r>
            <a:r>
              <a:rPr lang="en-US" sz="1800" dirty="0">
                <a:solidFill>
                  <a:srgbClr val="000000"/>
                </a:solidFill>
                <a:cs typeface="Arial" charset="0"/>
              </a:rPr>
              <a:t>(omega) ratio) where</a:t>
            </a:r>
          </a:p>
          <a:p>
            <a:pPr eaLnBrk="1" fontAlgn="base" hangingPunct="1">
              <a:spcBef>
                <a:spcPct val="0"/>
              </a:spcBef>
              <a:spcAft>
                <a:spcPct val="0"/>
              </a:spcAft>
            </a:pPr>
            <a:endParaRPr lang="en-US" sz="1800" dirty="0">
              <a:solidFill>
                <a:srgbClr val="000000"/>
              </a:solidFill>
              <a:cs typeface="Arial" charset="0"/>
            </a:endParaRPr>
          </a:p>
          <a:p>
            <a:pPr eaLnBrk="1" fontAlgn="base" hangingPunct="1">
              <a:spcBef>
                <a:spcPct val="0"/>
              </a:spcBef>
              <a:spcAft>
                <a:spcPct val="0"/>
              </a:spcAft>
            </a:pPr>
            <a:r>
              <a:rPr lang="en-US" sz="1800" b="1" dirty="0" err="1">
                <a:solidFill>
                  <a:srgbClr val="000000"/>
                </a:solidFill>
                <a:cs typeface="Arial" charset="0"/>
              </a:rPr>
              <a:t>dN</a:t>
            </a:r>
            <a:r>
              <a:rPr lang="en-US" sz="1800" dirty="0">
                <a:solidFill>
                  <a:srgbClr val="000000"/>
                </a:solidFill>
                <a:cs typeface="Arial" charset="0"/>
              </a:rPr>
              <a:t> =             number of non-synonymous substitutions / </a:t>
            </a:r>
            <a:br>
              <a:rPr lang="en-US" sz="1800" dirty="0">
                <a:solidFill>
                  <a:srgbClr val="000000"/>
                </a:solidFill>
                <a:cs typeface="Arial" charset="0"/>
              </a:rPr>
            </a:br>
            <a:r>
              <a:rPr lang="en-US" sz="1800" dirty="0">
                <a:solidFill>
                  <a:srgbClr val="000000"/>
                </a:solidFill>
                <a:cs typeface="Arial" charset="0"/>
              </a:rPr>
              <a:t>            number of all possible non-synonymous substitutions </a:t>
            </a:r>
          </a:p>
          <a:p>
            <a:pPr eaLnBrk="1" fontAlgn="base" hangingPunct="1">
              <a:spcBef>
                <a:spcPct val="0"/>
              </a:spcBef>
              <a:spcAft>
                <a:spcPct val="0"/>
              </a:spcAft>
            </a:pPr>
            <a:endParaRPr lang="en-US" sz="1800" dirty="0">
              <a:solidFill>
                <a:srgbClr val="000000"/>
              </a:solidFill>
              <a:cs typeface="Arial" charset="0"/>
            </a:endParaRPr>
          </a:p>
          <a:p>
            <a:pPr eaLnBrk="1" fontAlgn="base" hangingPunct="1">
              <a:spcBef>
                <a:spcPct val="0"/>
              </a:spcBef>
              <a:spcAft>
                <a:spcPct val="0"/>
              </a:spcAft>
            </a:pPr>
            <a:endParaRPr lang="en-US" sz="1800" b="1" dirty="0">
              <a:solidFill>
                <a:srgbClr val="000000"/>
              </a:solidFill>
              <a:cs typeface="Arial" charset="0"/>
            </a:endParaRPr>
          </a:p>
          <a:p>
            <a:pPr eaLnBrk="1" fontAlgn="base" hangingPunct="1">
              <a:spcBef>
                <a:spcPct val="0"/>
              </a:spcBef>
              <a:spcAft>
                <a:spcPct val="0"/>
              </a:spcAft>
            </a:pPr>
            <a:r>
              <a:rPr lang="en-US" sz="1800" b="1" dirty="0" err="1">
                <a:solidFill>
                  <a:srgbClr val="000000"/>
                </a:solidFill>
                <a:cs typeface="Arial" charset="0"/>
              </a:rPr>
              <a:t>dS</a:t>
            </a:r>
            <a:r>
              <a:rPr lang="en-US" sz="1800" b="1" dirty="0">
                <a:solidFill>
                  <a:srgbClr val="000000"/>
                </a:solidFill>
                <a:cs typeface="Arial" charset="0"/>
              </a:rPr>
              <a:t> </a:t>
            </a:r>
            <a:r>
              <a:rPr lang="en-US" sz="1800" dirty="0">
                <a:solidFill>
                  <a:srgbClr val="000000"/>
                </a:solidFill>
                <a:cs typeface="Arial" charset="0"/>
              </a:rPr>
              <a:t> =        number of synonymous substitutions / </a:t>
            </a:r>
            <a:br>
              <a:rPr lang="en-US" sz="1800" dirty="0">
                <a:solidFill>
                  <a:srgbClr val="000000"/>
                </a:solidFill>
                <a:cs typeface="Arial" charset="0"/>
              </a:rPr>
            </a:br>
            <a:r>
              <a:rPr lang="en-US" sz="1800" dirty="0">
                <a:solidFill>
                  <a:srgbClr val="000000"/>
                </a:solidFill>
                <a:cs typeface="Arial" charset="0"/>
              </a:rPr>
              <a:t>            number of all possible synonymous substitutions </a:t>
            </a:r>
          </a:p>
          <a:p>
            <a:pPr algn="ctr" eaLnBrk="1" fontAlgn="base" hangingPunct="1">
              <a:spcBef>
                <a:spcPct val="0"/>
              </a:spcBef>
              <a:spcAft>
                <a:spcPct val="0"/>
              </a:spcAft>
            </a:pPr>
            <a:endParaRPr lang="en-US" sz="1800" dirty="0">
              <a:solidFill>
                <a:srgbClr val="000000"/>
              </a:solidFill>
              <a:cs typeface="Arial" charset="0"/>
            </a:endParaRPr>
          </a:p>
          <a:p>
            <a:pPr algn="ctr" eaLnBrk="1" fontAlgn="base" hangingPunct="1">
              <a:spcBef>
                <a:spcPct val="0"/>
              </a:spcBef>
              <a:spcAft>
                <a:spcPct val="0"/>
              </a:spcAft>
            </a:pPr>
            <a:endParaRPr lang="en-US" sz="1800" dirty="0">
              <a:solidFill>
                <a:srgbClr val="000000"/>
              </a:solidFill>
              <a:cs typeface="Arial" charset="0"/>
            </a:endParaRPr>
          </a:p>
        </p:txBody>
      </p:sp>
      <p:sp>
        <p:nvSpPr>
          <p:cNvPr id="3" name="Rectangle 2"/>
          <p:cNvSpPr>
            <a:spLocks noChangeArrowheads="1"/>
          </p:cNvSpPr>
          <p:nvPr/>
        </p:nvSpPr>
        <p:spPr bwMode="auto">
          <a:xfrm>
            <a:off x="2438401" y="3922714"/>
            <a:ext cx="5482205" cy="4614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49" tIns="45627" rIns="91249" bIns="45627">
            <a:spAutoFit/>
          </a:bodyPr>
          <a:lstStyle/>
          <a:p>
            <a:pPr defTabSz="911225" eaLnBrk="0" fontAlgn="base" hangingPunct="0">
              <a:spcBef>
                <a:spcPct val="0"/>
              </a:spcBef>
              <a:spcAft>
                <a:spcPct val="0"/>
              </a:spcAft>
            </a:pPr>
            <a:r>
              <a:rPr lang="en-US" sz="2400" b="1" dirty="0" err="1">
                <a:solidFill>
                  <a:srgbClr val="000000"/>
                </a:solidFill>
                <a:latin typeface="Arial" charset="0"/>
                <a:ea typeface="ＭＳ Ｐゴシック" charset="0"/>
                <a:cs typeface="Arial" charset="0"/>
              </a:rPr>
              <a:t>dN</a:t>
            </a:r>
            <a:r>
              <a:rPr lang="en-US" sz="2400" b="1" dirty="0">
                <a:solidFill>
                  <a:srgbClr val="000000"/>
                </a:solidFill>
                <a:latin typeface="Arial" charset="0"/>
                <a:ea typeface="ＭＳ Ｐゴシック" charset="0"/>
                <a:cs typeface="Arial" charset="0"/>
              </a:rPr>
              <a:t>/</a:t>
            </a:r>
            <a:r>
              <a:rPr lang="en-US" sz="2400" b="1" dirty="0" err="1">
                <a:solidFill>
                  <a:srgbClr val="000000"/>
                </a:solidFill>
                <a:latin typeface="Arial" charset="0"/>
                <a:ea typeface="ＭＳ Ｐゴシック" charset="0"/>
                <a:cs typeface="Arial" charset="0"/>
              </a:rPr>
              <a:t>dS</a:t>
            </a:r>
            <a:r>
              <a:rPr lang="en-US" sz="2400" dirty="0">
                <a:solidFill>
                  <a:srgbClr val="000000"/>
                </a:solidFill>
                <a:latin typeface="Arial" charset="0"/>
                <a:ea typeface="ＭＳ Ｐゴシック" charset="0"/>
                <a:cs typeface="Arial" charset="0"/>
              </a:rPr>
              <a:t> &gt;1 positive, Darwinian selection</a:t>
            </a:r>
          </a:p>
        </p:txBody>
      </p:sp>
      <p:sp>
        <p:nvSpPr>
          <p:cNvPr id="5" name="Rectangle 4"/>
          <p:cNvSpPr>
            <a:spLocks noChangeArrowheads="1"/>
          </p:cNvSpPr>
          <p:nvPr/>
        </p:nvSpPr>
        <p:spPr bwMode="auto">
          <a:xfrm>
            <a:off x="2438400" y="4603751"/>
            <a:ext cx="6159500" cy="4614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p>
            <a:pPr defTabSz="911225" eaLnBrk="0" fontAlgn="base" hangingPunct="0">
              <a:spcBef>
                <a:spcPct val="0"/>
              </a:spcBef>
              <a:spcAft>
                <a:spcPct val="0"/>
              </a:spcAft>
            </a:pPr>
            <a:r>
              <a:rPr lang="en-US" sz="2400" b="1">
                <a:solidFill>
                  <a:srgbClr val="000000"/>
                </a:solidFill>
                <a:latin typeface="Arial" charset="0"/>
                <a:ea typeface="ＭＳ Ｐゴシック" charset="0"/>
                <a:cs typeface="Arial" charset="0"/>
              </a:rPr>
              <a:t>dN/dS</a:t>
            </a:r>
            <a:r>
              <a:rPr lang="en-US" sz="2400">
                <a:solidFill>
                  <a:srgbClr val="000000"/>
                </a:solidFill>
                <a:latin typeface="Arial" charset="0"/>
                <a:ea typeface="ＭＳ Ｐゴシック" charset="0"/>
                <a:cs typeface="Arial" charset="0"/>
              </a:rPr>
              <a:t> =1 neutral evolution</a:t>
            </a:r>
          </a:p>
        </p:txBody>
      </p:sp>
      <p:sp>
        <p:nvSpPr>
          <p:cNvPr id="6" name="Rectangle 5"/>
          <p:cNvSpPr>
            <a:spLocks noChangeArrowheads="1"/>
          </p:cNvSpPr>
          <p:nvPr/>
        </p:nvSpPr>
        <p:spPr bwMode="auto">
          <a:xfrm>
            <a:off x="2470151" y="5345114"/>
            <a:ext cx="5395643" cy="4614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49" tIns="45627" rIns="91249" bIns="45627">
            <a:spAutoFit/>
          </a:bodyPr>
          <a:lstStyle/>
          <a:p>
            <a:pPr defTabSz="911225" eaLnBrk="0" fontAlgn="base" hangingPunct="0">
              <a:spcBef>
                <a:spcPct val="0"/>
              </a:spcBef>
              <a:spcAft>
                <a:spcPct val="0"/>
              </a:spcAft>
            </a:pPr>
            <a:r>
              <a:rPr lang="en-US" sz="2400" b="1">
                <a:solidFill>
                  <a:srgbClr val="000000"/>
                </a:solidFill>
                <a:latin typeface="Arial" charset="0"/>
                <a:ea typeface="ＭＳ Ｐゴシック" charset="0"/>
                <a:cs typeface="Arial" charset="0"/>
              </a:rPr>
              <a:t>dN/dS</a:t>
            </a:r>
            <a:r>
              <a:rPr lang="en-US" sz="2400">
                <a:solidFill>
                  <a:srgbClr val="000000"/>
                </a:solidFill>
                <a:latin typeface="Arial" charset="0"/>
                <a:ea typeface="ＭＳ Ｐゴシック" charset="0"/>
                <a:cs typeface="Arial" charset="0"/>
              </a:rPr>
              <a:t> &lt;1 negative, purifying selection</a:t>
            </a:r>
          </a:p>
        </p:txBody>
      </p:sp>
    </p:spTree>
    <p:extLst>
      <p:ext uri="{BB962C8B-B14F-4D97-AF65-F5344CB8AC3E}">
        <p14:creationId xmlns:p14="http://schemas.microsoft.com/office/powerpoint/2010/main" val="23182581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2577" name="Rectangle 2"/>
          <p:cNvSpPr>
            <a:spLocks noGrp="1" noChangeArrowheads="1"/>
          </p:cNvSpPr>
          <p:nvPr>
            <p:ph type="title"/>
          </p:nvPr>
        </p:nvSpPr>
        <p:spPr>
          <a:xfrm>
            <a:off x="1524000" y="228600"/>
            <a:ext cx="8458200" cy="990600"/>
          </a:xfrm>
        </p:spPr>
        <p:txBody>
          <a:bodyPr/>
          <a:lstStyle/>
          <a:p>
            <a:pPr algn="l" eaLnBrk="1" hangingPunct="1"/>
            <a:r>
              <a:rPr lang="en-US">
                <a:latin typeface="Times New Roman" charset="0"/>
              </a:rPr>
              <a:t>dambe</a:t>
            </a:r>
            <a:br>
              <a:rPr lang="en-US">
                <a:latin typeface="Times New Roman" charset="0"/>
              </a:rPr>
            </a:br>
            <a:endParaRPr lang="en-US">
              <a:latin typeface="Times New Roman" charset="0"/>
            </a:endParaRPr>
          </a:p>
        </p:txBody>
      </p:sp>
      <p:sp>
        <p:nvSpPr>
          <p:cNvPr id="152578" name="Rectangle 3"/>
          <p:cNvSpPr>
            <a:spLocks noChangeArrowheads="1"/>
          </p:cNvSpPr>
          <p:nvPr/>
        </p:nvSpPr>
        <p:spPr bwMode="auto">
          <a:xfrm>
            <a:off x="1524000" y="727418"/>
            <a:ext cx="8991600" cy="6186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eaLnBrk="0" fontAlgn="base" hangingPunct="0">
              <a:spcBef>
                <a:spcPct val="50000"/>
              </a:spcBef>
              <a:spcAft>
                <a:spcPct val="0"/>
              </a:spcAft>
            </a:pPr>
            <a:r>
              <a:rPr lang="en-US" sz="2400" dirty="0">
                <a:solidFill>
                  <a:srgbClr val="000000"/>
                </a:solidFill>
                <a:latin typeface="Arial" charset="0"/>
                <a:ea typeface="ＭＳ Ｐゴシック" charset="0"/>
                <a:cs typeface="ＭＳ Ｐゴシック" charset="0"/>
              </a:rPr>
              <a:t>Two programs worked well for me to align nucleotide sequences based on the amino acid alignment,</a:t>
            </a:r>
          </a:p>
          <a:p>
            <a:pPr eaLnBrk="0" fontAlgn="base" hangingPunct="0">
              <a:spcBef>
                <a:spcPct val="50000"/>
              </a:spcBef>
              <a:spcAft>
                <a:spcPct val="0"/>
              </a:spcAft>
            </a:pPr>
            <a:r>
              <a:rPr lang="en-US" sz="2400" dirty="0">
                <a:solidFill>
                  <a:srgbClr val="000000"/>
                </a:solidFill>
                <a:latin typeface="Arial" charset="0"/>
                <a:ea typeface="ＭＳ Ｐゴシック" charset="0"/>
                <a:cs typeface="ＭＳ Ｐゴシック" charset="0"/>
              </a:rPr>
              <a:t>One is </a:t>
            </a:r>
            <a:r>
              <a:rPr lang="en-US" sz="2400" dirty="0">
                <a:solidFill>
                  <a:srgbClr val="000000"/>
                </a:solidFill>
                <a:latin typeface="Arial" charset="0"/>
                <a:ea typeface="ＭＳ Ｐゴシック" charset="0"/>
                <a:cs typeface="ＭＳ Ｐゴシック" charset="0"/>
                <a:hlinkClick r:id="rId3"/>
              </a:rPr>
              <a:t>DAMBE </a:t>
            </a:r>
            <a:r>
              <a:rPr lang="en-US" sz="2400" dirty="0">
                <a:solidFill>
                  <a:srgbClr val="000000"/>
                </a:solidFill>
                <a:latin typeface="Arial" charset="0"/>
                <a:ea typeface="ＭＳ Ｐゴシック" charset="0"/>
                <a:cs typeface="ＭＳ Ｐゴシック" charset="0"/>
              </a:rPr>
              <a:t>(only for windows).  This is a handy program for a lot of things, including reading a lot of different formats, calculating phylogenies, it even runs </a:t>
            </a:r>
            <a:r>
              <a:rPr lang="en-US" sz="2400" dirty="0" err="1">
                <a:solidFill>
                  <a:srgbClr val="000000"/>
                </a:solidFill>
                <a:latin typeface="Arial" charset="0"/>
                <a:ea typeface="ＭＳ Ｐゴシック" charset="0"/>
                <a:cs typeface="ＭＳ Ｐゴシック" charset="0"/>
              </a:rPr>
              <a:t>codeml</a:t>
            </a:r>
            <a:r>
              <a:rPr lang="en-US" sz="2400" dirty="0">
                <a:solidFill>
                  <a:srgbClr val="000000"/>
                </a:solidFill>
                <a:latin typeface="Arial" charset="0"/>
                <a:ea typeface="ＭＳ Ｐゴシック" charset="0"/>
                <a:cs typeface="ＭＳ Ｐゴシック" charset="0"/>
              </a:rPr>
              <a:t> (from PAML) for you. </a:t>
            </a:r>
          </a:p>
          <a:p>
            <a:pPr eaLnBrk="0" fontAlgn="base" hangingPunct="0">
              <a:spcBef>
                <a:spcPct val="50000"/>
              </a:spcBef>
              <a:spcAft>
                <a:spcPct val="0"/>
              </a:spcAft>
            </a:pPr>
            <a:r>
              <a:rPr lang="en-US" sz="2400" dirty="0">
                <a:solidFill>
                  <a:srgbClr val="000000"/>
                </a:solidFill>
                <a:latin typeface="Arial" charset="0"/>
                <a:ea typeface="ＭＳ Ｐゴシック" charset="0"/>
                <a:cs typeface="ＭＳ Ｐゴシック" charset="0"/>
              </a:rPr>
              <a:t>The procedure is not straight forward, but is well described on the help pages.  After installing DAMBE go to HELP -&gt; general HELP -&gt; sequences -&gt; align nucleotide sequences based on …-&gt; </a:t>
            </a:r>
          </a:p>
          <a:p>
            <a:pPr eaLnBrk="0" fontAlgn="base" hangingPunct="0">
              <a:spcBef>
                <a:spcPct val="50000"/>
              </a:spcBef>
              <a:spcAft>
                <a:spcPct val="0"/>
              </a:spcAft>
            </a:pPr>
            <a:r>
              <a:rPr lang="en-US" sz="2400" dirty="0">
                <a:solidFill>
                  <a:srgbClr val="000000"/>
                </a:solidFill>
                <a:latin typeface="Arial" charset="0"/>
                <a:ea typeface="ＭＳ Ｐゴシック" charset="0"/>
                <a:cs typeface="ＭＳ Ｐゴシック" charset="0"/>
              </a:rPr>
              <a:t>If you follow the instructions to the letter, it works fine. </a:t>
            </a:r>
          </a:p>
          <a:p>
            <a:pPr eaLnBrk="0" fontAlgn="base" hangingPunct="0">
              <a:spcBef>
                <a:spcPct val="50000"/>
              </a:spcBef>
              <a:spcAft>
                <a:spcPct val="0"/>
              </a:spcAft>
            </a:pPr>
            <a:endParaRPr lang="en-US" sz="2400" dirty="0">
              <a:solidFill>
                <a:srgbClr val="000000"/>
              </a:solidFill>
              <a:latin typeface="Arial" charset="0"/>
              <a:ea typeface="ＭＳ Ｐゴシック" charset="0"/>
              <a:cs typeface="ＭＳ Ｐゴシック" charset="0"/>
            </a:endParaRPr>
          </a:p>
          <a:p>
            <a:pPr eaLnBrk="0" fontAlgn="base" hangingPunct="0">
              <a:spcBef>
                <a:spcPct val="50000"/>
              </a:spcBef>
              <a:spcAft>
                <a:spcPct val="0"/>
              </a:spcAft>
            </a:pPr>
            <a:r>
              <a:rPr lang="en-US" sz="2400" dirty="0">
                <a:solidFill>
                  <a:srgbClr val="000000"/>
                </a:solidFill>
                <a:latin typeface="Arial" charset="0"/>
                <a:ea typeface="ＭＳ Ｐゴシック" charset="0"/>
                <a:cs typeface="ＭＳ Ｐゴシック" charset="0"/>
              </a:rPr>
              <a:t>DAMBE also calculates </a:t>
            </a:r>
            <a:r>
              <a:rPr lang="en-US" sz="2400" dirty="0" err="1">
                <a:solidFill>
                  <a:srgbClr val="000000"/>
                </a:solidFill>
                <a:latin typeface="Arial" charset="0"/>
                <a:ea typeface="ＭＳ Ｐゴシック" charset="0"/>
                <a:cs typeface="ＭＳ Ｐゴシック" charset="0"/>
              </a:rPr>
              <a:t>Ka</a:t>
            </a:r>
            <a:r>
              <a:rPr lang="en-US" sz="2400" dirty="0">
                <a:solidFill>
                  <a:srgbClr val="000000"/>
                </a:solidFill>
                <a:latin typeface="Arial" charset="0"/>
                <a:ea typeface="ＭＳ Ｐゴシック" charset="0"/>
                <a:cs typeface="ＭＳ Ｐゴシック" charset="0"/>
              </a:rPr>
              <a:t> and Ks distances from codon based aligned sequences.   </a:t>
            </a:r>
          </a:p>
        </p:txBody>
      </p:sp>
    </p:spTree>
    <p:extLst>
      <p:ext uri="{BB962C8B-B14F-4D97-AF65-F5344CB8AC3E}">
        <p14:creationId xmlns:p14="http://schemas.microsoft.com/office/powerpoint/2010/main" val="3109918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4625" name="Rectangle 2"/>
          <p:cNvSpPr>
            <a:spLocks noGrp="1" noChangeArrowheads="1"/>
          </p:cNvSpPr>
          <p:nvPr>
            <p:ph type="title"/>
          </p:nvPr>
        </p:nvSpPr>
        <p:spPr>
          <a:xfrm>
            <a:off x="1752600" y="152400"/>
            <a:ext cx="7772400" cy="381000"/>
          </a:xfrm>
        </p:spPr>
        <p:txBody>
          <a:bodyPr/>
          <a:lstStyle/>
          <a:p>
            <a:pPr algn="l" eaLnBrk="1" hangingPunct="1"/>
            <a:r>
              <a:rPr lang="en-US">
                <a:latin typeface="Times New Roman" charset="0"/>
              </a:rPr>
              <a:t>dambe (cont)</a:t>
            </a:r>
          </a:p>
        </p:txBody>
      </p:sp>
      <p:graphicFrame>
        <p:nvGraphicFramePr>
          <p:cNvPr id="154626" name="Object 2"/>
          <p:cNvGraphicFramePr>
            <a:graphicFrameLocks noChangeAspect="1"/>
          </p:cNvGraphicFramePr>
          <p:nvPr/>
        </p:nvGraphicFramePr>
        <p:xfrm>
          <a:off x="1828800" y="685801"/>
          <a:ext cx="8686800" cy="6202363"/>
        </p:xfrm>
        <a:graphic>
          <a:graphicData uri="http://schemas.openxmlformats.org/presentationml/2006/ole">
            <mc:AlternateContent xmlns:mc="http://schemas.openxmlformats.org/markup-compatibility/2006">
              <mc:Choice xmlns:v="urn:schemas-microsoft-com:vml" Requires="v">
                <p:oleObj spid="_x0000_s4099" name="Photo Editor Photo" r:id="rId4" imgW="7917866" imgH="5654530" progId="">
                  <p:embed/>
                </p:oleObj>
              </mc:Choice>
              <mc:Fallback>
                <p:oleObj name="Photo Editor Photo" r:id="rId4" imgW="7917866" imgH="5654530" progId="">
                  <p:embed/>
                  <p:pic>
                    <p:nvPicPr>
                      <p:cNvPr id="15462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685801"/>
                        <a:ext cx="8686800" cy="6202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41793544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7621" y="127585"/>
            <a:ext cx="8229600" cy="500730"/>
          </a:xfrm>
        </p:spPr>
        <p:txBody>
          <a:bodyPr/>
          <a:lstStyle/>
          <a:p>
            <a:pPr algn="l"/>
            <a:r>
              <a:rPr lang="en-US" sz="3200" dirty="0"/>
              <a:t>Codon based alignments in </a:t>
            </a:r>
            <a:r>
              <a:rPr lang="en-US" sz="3200" dirty="0" err="1"/>
              <a:t>Seaview</a:t>
            </a:r>
            <a:endParaRPr lang="en-US" sz="3200" dirty="0"/>
          </a:p>
        </p:txBody>
      </p:sp>
      <p:sp>
        <p:nvSpPr>
          <p:cNvPr id="3" name="TextBox 2"/>
          <p:cNvSpPr txBox="1"/>
          <p:nvPr/>
        </p:nvSpPr>
        <p:spPr>
          <a:xfrm>
            <a:off x="1925053" y="695160"/>
            <a:ext cx="8649369" cy="646331"/>
          </a:xfrm>
          <a:prstGeom prst="rect">
            <a:avLst/>
          </a:prstGeom>
          <a:noFill/>
        </p:spPr>
        <p:txBody>
          <a:bodyPr wrap="square" rtlCol="0">
            <a:spAutoFit/>
          </a:bodyPr>
          <a:lstStyle/>
          <a:p>
            <a:pPr eaLnBrk="0" fontAlgn="base" hangingPunct="0">
              <a:spcBef>
                <a:spcPct val="0"/>
              </a:spcBef>
              <a:spcAft>
                <a:spcPct val="0"/>
              </a:spcAft>
            </a:pPr>
            <a:r>
              <a:rPr lang="en-US" dirty="0">
                <a:solidFill>
                  <a:prstClr val="black"/>
                </a:solidFill>
                <a:latin typeface="Arial" panose="020B0604020202020204" pitchFamily="34" charset="0"/>
                <a:ea typeface="ＭＳ Ｐゴシック" panose="020B0600070205080204" pitchFamily="34" charset="-128"/>
              </a:rPr>
              <a:t>Load nucleotide sequences (</a:t>
            </a:r>
            <a:r>
              <a:rPr lang="en-US" b="1" dirty="0">
                <a:solidFill>
                  <a:prstClr val="black"/>
                </a:solidFill>
                <a:latin typeface="Arial" panose="020B0604020202020204" pitchFamily="34" charset="0"/>
                <a:ea typeface="ＭＳ Ｐゴシック" panose="020B0600070205080204" pitchFamily="34" charset="-128"/>
              </a:rPr>
              <a:t>no gaps in sequences, sequence starts with nucleotide corresponding to 1</a:t>
            </a:r>
            <a:r>
              <a:rPr lang="en-US" b="1" baseline="30000" dirty="0">
                <a:solidFill>
                  <a:prstClr val="black"/>
                </a:solidFill>
                <a:latin typeface="Arial" panose="020B0604020202020204" pitchFamily="34" charset="0"/>
                <a:ea typeface="ＭＳ Ｐゴシック" panose="020B0600070205080204" pitchFamily="34" charset="-128"/>
              </a:rPr>
              <a:t>st</a:t>
            </a:r>
            <a:r>
              <a:rPr lang="en-US" b="1" dirty="0">
                <a:solidFill>
                  <a:prstClr val="black"/>
                </a:solidFill>
                <a:latin typeface="Arial" panose="020B0604020202020204" pitchFamily="34" charset="0"/>
                <a:ea typeface="ＭＳ Ｐゴシック" panose="020B0600070205080204" pitchFamily="34" charset="-128"/>
              </a:rPr>
              <a:t> codon position</a:t>
            </a:r>
            <a:r>
              <a:rPr lang="en-US" dirty="0">
                <a:solidFill>
                  <a:prstClr val="black"/>
                </a:solidFill>
                <a:latin typeface="Arial" panose="020B0604020202020204" pitchFamily="34" charset="0"/>
                <a:ea typeface="ＭＳ Ｐゴシック" panose="020B0600070205080204" pitchFamily="34" charset="-128"/>
              </a:rPr>
              <a:t>)</a:t>
            </a:r>
          </a:p>
        </p:txBody>
      </p:sp>
      <p:sp>
        <p:nvSpPr>
          <p:cNvPr id="4" name="TextBox 3"/>
          <p:cNvSpPr txBox="1"/>
          <p:nvPr/>
        </p:nvSpPr>
        <p:spPr>
          <a:xfrm>
            <a:off x="1831473" y="3836728"/>
            <a:ext cx="2608406" cy="369332"/>
          </a:xfrm>
          <a:prstGeom prst="rect">
            <a:avLst/>
          </a:prstGeom>
          <a:noFill/>
        </p:spPr>
        <p:txBody>
          <a:bodyPr wrap="none" rtlCol="0">
            <a:spAutoFit/>
          </a:bodyPr>
          <a:lstStyle/>
          <a:p>
            <a:pPr eaLnBrk="0" fontAlgn="base" hangingPunct="0">
              <a:spcBef>
                <a:spcPct val="0"/>
              </a:spcBef>
              <a:spcAft>
                <a:spcPct val="0"/>
              </a:spcAft>
            </a:pPr>
            <a:r>
              <a:rPr lang="en-US" dirty="0">
                <a:solidFill>
                  <a:prstClr val="black"/>
                </a:solidFill>
                <a:latin typeface="Arial" panose="020B0604020202020204" pitchFamily="34" charset="0"/>
                <a:ea typeface="ＭＳ Ｐゴシック" panose="020B0600070205080204" pitchFamily="34" charset="-128"/>
              </a:rPr>
              <a:t>Select view as proteins </a:t>
            </a:r>
          </a:p>
        </p:txBody>
      </p:sp>
      <p:pic>
        <p:nvPicPr>
          <p:cNvPr id="5" name="Picture 4"/>
          <p:cNvPicPr>
            <a:picLocks noChangeAspect="1"/>
          </p:cNvPicPr>
          <p:nvPr/>
        </p:nvPicPr>
        <p:blipFill>
          <a:blip r:embed="rId2"/>
          <a:stretch>
            <a:fillRect/>
          </a:stretch>
        </p:blipFill>
        <p:spPr>
          <a:xfrm>
            <a:off x="1655698" y="1314459"/>
            <a:ext cx="8702330" cy="2347495"/>
          </a:xfrm>
          <a:prstGeom prst="rect">
            <a:avLst/>
          </a:prstGeom>
        </p:spPr>
      </p:pic>
      <p:pic>
        <p:nvPicPr>
          <p:cNvPr id="6" name="Picture 5"/>
          <p:cNvPicPr>
            <a:picLocks noChangeAspect="1"/>
          </p:cNvPicPr>
          <p:nvPr/>
        </p:nvPicPr>
        <p:blipFill>
          <a:blip r:embed="rId3"/>
          <a:stretch>
            <a:fillRect/>
          </a:stretch>
        </p:blipFill>
        <p:spPr>
          <a:xfrm>
            <a:off x="1524000" y="4352089"/>
            <a:ext cx="9621933" cy="2158332"/>
          </a:xfrm>
          <a:prstGeom prst="rect">
            <a:avLst/>
          </a:prstGeom>
        </p:spPr>
      </p:pic>
      <p:cxnSp>
        <p:nvCxnSpPr>
          <p:cNvPr id="8" name="Straight Arrow Connector 7"/>
          <p:cNvCxnSpPr/>
          <p:nvPr/>
        </p:nvCxnSpPr>
        <p:spPr>
          <a:xfrm flipV="1">
            <a:off x="2390960" y="1656691"/>
            <a:ext cx="494632" cy="56147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2157662" y="4965031"/>
            <a:ext cx="494632" cy="56147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93958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684421" y="4021890"/>
            <a:ext cx="9144000" cy="2701636"/>
          </a:xfrm>
          <a:prstGeom prst="rect">
            <a:avLst/>
          </a:prstGeom>
        </p:spPr>
      </p:pic>
      <p:sp>
        <p:nvSpPr>
          <p:cNvPr id="2" name="Title 1"/>
          <p:cNvSpPr>
            <a:spLocks noGrp="1"/>
          </p:cNvSpPr>
          <p:nvPr>
            <p:ph type="title"/>
          </p:nvPr>
        </p:nvSpPr>
        <p:spPr>
          <a:xfrm>
            <a:off x="1887621" y="127585"/>
            <a:ext cx="8229600" cy="500730"/>
          </a:xfrm>
        </p:spPr>
        <p:txBody>
          <a:bodyPr/>
          <a:lstStyle/>
          <a:p>
            <a:pPr algn="l"/>
            <a:r>
              <a:rPr lang="en-US" sz="3200" dirty="0"/>
              <a:t>Codon based alignments in </a:t>
            </a:r>
            <a:r>
              <a:rPr lang="en-US" sz="3200" dirty="0" err="1"/>
              <a:t>Seaview</a:t>
            </a:r>
            <a:endParaRPr lang="en-US" sz="3200" dirty="0"/>
          </a:p>
        </p:txBody>
      </p:sp>
      <p:sp>
        <p:nvSpPr>
          <p:cNvPr id="3" name="TextBox 2"/>
          <p:cNvSpPr txBox="1"/>
          <p:nvPr/>
        </p:nvSpPr>
        <p:spPr>
          <a:xfrm>
            <a:off x="1925053" y="695159"/>
            <a:ext cx="8649369" cy="369332"/>
          </a:xfrm>
          <a:prstGeom prst="rect">
            <a:avLst/>
          </a:prstGeom>
          <a:noFill/>
        </p:spPr>
        <p:txBody>
          <a:bodyPr wrap="square" rtlCol="0">
            <a:spAutoFit/>
          </a:bodyPr>
          <a:lstStyle/>
          <a:p>
            <a:pPr eaLnBrk="0" fontAlgn="base" hangingPunct="0">
              <a:spcBef>
                <a:spcPct val="0"/>
              </a:spcBef>
              <a:spcAft>
                <a:spcPct val="0"/>
              </a:spcAft>
            </a:pPr>
            <a:r>
              <a:rPr lang="en-US" dirty="0">
                <a:solidFill>
                  <a:prstClr val="black"/>
                </a:solidFill>
                <a:latin typeface="Arial" panose="020B0604020202020204" pitchFamily="34" charset="0"/>
                <a:ea typeface="ＭＳ Ｐゴシック" panose="020B0600070205080204" pitchFamily="34" charset="-128"/>
              </a:rPr>
              <a:t>With the protein sequences displayed, align sequences</a:t>
            </a:r>
          </a:p>
        </p:txBody>
      </p:sp>
      <p:sp>
        <p:nvSpPr>
          <p:cNvPr id="4" name="TextBox 3"/>
          <p:cNvSpPr txBox="1"/>
          <p:nvPr/>
        </p:nvSpPr>
        <p:spPr>
          <a:xfrm>
            <a:off x="1898315" y="3676307"/>
            <a:ext cx="2891988" cy="369332"/>
          </a:xfrm>
          <a:prstGeom prst="rect">
            <a:avLst/>
          </a:prstGeom>
          <a:noFill/>
        </p:spPr>
        <p:txBody>
          <a:bodyPr wrap="none" rtlCol="0">
            <a:spAutoFit/>
          </a:bodyPr>
          <a:lstStyle/>
          <a:p>
            <a:pPr eaLnBrk="0" fontAlgn="base" hangingPunct="0">
              <a:spcBef>
                <a:spcPct val="0"/>
              </a:spcBef>
              <a:spcAft>
                <a:spcPct val="0"/>
              </a:spcAft>
            </a:pPr>
            <a:r>
              <a:rPr lang="en-US" dirty="0">
                <a:solidFill>
                  <a:prstClr val="black"/>
                </a:solidFill>
                <a:latin typeface="Arial" panose="020B0604020202020204" pitchFamily="34" charset="0"/>
                <a:ea typeface="ＭＳ Ｐゴシック" panose="020B0600070205080204" pitchFamily="34" charset="-128"/>
              </a:rPr>
              <a:t>Select view as nucleotides</a:t>
            </a:r>
          </a:p>
        </p:txBody>
      </p:sp>
      <p:cxnSp>
        <p:nvCxnSpPr>
          <p:cNvPr id="9" name="Straight Arrow Connector 8"/>
          <p:cNvCxnSpPr/>
          <p:nvPr/>
        </p:nvCxnSpPr>
        <p:spPr>
          <a:xfrm flipV="1">
            <a:off x="2590998" y="4409994"/>
            <a:ext cx="494632" cy="56147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1524000" y="1110248"/>
            <a:ext cx="9144000" cy="2297804"/>
          </a:xfrm>
          <a:prstGeom prst="rect">
            <a:avLst/>
          </a:prstGeom>
        </p:spPr>
      </p:pic>
      <p:cxnSp>
        <p:nvCxnSpPr>
          <p:cNvPr id="8" name="Straight Arrow Connector 7"/>
          <p:cNvCxnSpPr/>
          <p:nvPr/>
        </p:nvCxnSpPr>
        <p:spPr>
          <a:xfrm flipH="1" flipV="1">
            <a:off x="2439738" y="1604211"/>
            <a:ext cx="621631" cy="588211"/>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05869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2"/>
          <p:cNvSpPr>
            <a:spLocks noGrp="1" noChangeArrowheads="1"/>
          </p:cNvSpPr>
          <p:nvPr>
            <p:ph type="title" idx="4294967295"/>
          </p:nvPr>
        </p:nvSpPr>
        <p:spPr>
          <a:xfrm>
            <a:off x="1658473" y="0"/>
            <a:ext cx="8653743" cy="1143000"/>
          </a:xfrm>
        </p:spPr>
        <p:txBody>
          <a:bodyPr/>
          <a:lstStyle/>
          <a:p>
            <a:pPr algn="l"/>
            <a:r>
              <a:rPr lang="en-US"/>
              <a:t>PAML (codeml) the basic model </a:t>
            </a:r>
          </a:p>
        </p:txBody>
      </p:sp>
      <p:pic>
        <p:nvPicPr>
          <p:cNvPr id="490499" name="Picture 3"/>
          <p:cNvPicPr>
            <a:picLocks noChangeAspect="1" noChangeArrowheads="1"/>
          </p:cNvPicPr>
          <p:nvPr/>
        </p:nvPicPr>
        <p:blipFill>
          <a:blip r:embed="rId3"/>
          <a:srcRect/>
          <a:stretch>
            <a:fillRect/>
          </a:stretch>
        </p:blipFill>
        <p:spPr bwMode="auto">
          <a:xfrm>
            <a:off x="1658471" y="1079221"/>
            <a:ext cx="8727141" cy="4205287"/>
          </a:xfrm>
          <a:prstGeom prst="rect">
            <a:avLst/>
          </a:prstGeom>
          <a:noFill/>
          <a:ln w="9525">
            <a:noFill/>
            <a:miter lim="800000"/>
            <a:headEnd/>
            <a:tailEnd/>
          </a:ln>
          <a:effectLst/>
        </p:spPr>
      </p:pic>
      <p:sp>
        <p:nvSpPr>
          <p:cNvPr id="2" name="TextBox 1"/>
          <p:cNvSpPr txBox="1"/>
          <p:nvPr/>
        </p:nvSpPr>
        <p:spPr>
          <a:xfrm>
            <a:off x="2076824" y="5692589"/>
            <a:ext cx="4089581" cy="581057"/>
          </a:xfrm>
          <a:prstGeom prst="rect">
            <a:avLst/>
          </a:prstGeom>
          <a:noFill/>
        </p:spPr>
        <p:txBody>
          <a:bodyPr wrap="none" rtlCol="0">
            <a:spAutoFit/>
          </a:bodyPr>
          <a:lstStyle/>
          <a:p>
            <a:r>
              <a:rPr lang="en-US" sz="1588" dirty="0" err="1"/>
              <a:t>Paml</a:t>
            </a:r>
            <a:r>
              <a:rPr lang="en-US" sz="1588" dirty="0"/>
              <a:t> is available from the author at </a:t>
            </a:r>
          </a:p>
          <a:p>
            <a:r>
              <a:rPr lang="en-US" sz="1588" dirty="0">
                <a:hlinkClick r:id="rId4"/>
              </a:rPr>
              <a:t>http://</a:t>
            </a:r>
            <a:r>
              <a:rPr lang="en-US" sz="1588" dirty="0" err="1">
                <a:hlinkClick r:id="rId4"/>
              </a:rPr>
              <a:t>abacus.gene.ucl.ac.uk</a:t>
            </a:r>
            <a:r>
              <a:rPr lang="en-US" sz="1588" dirty="0">
                <a:hlinkClick r:id="rId4"/>
              </a:rPr>
              <a:t>/software/</a:t>
            </a:r>
            <a:r>
              <a:rPr lang="en-US" sz="1588" dirty="0" err="1">
                <a:hlinkClick r:id="rId4"/>
              </a:rPr>
              <a:t>paml.html</a:t>
            </a:r>
            <a:endParaRPr lang="en-US" sz="1588" dirty="0"/>
          </a:p>
        </p:txBody>
      </p:sp>
    </p:spTree>
    <p:extLst>
      <p:ext uri="{BB962C8B-B14F-4D97-AF65-F5344CB8AC3E}">
        <p14:creationId xmlns:p14="http://schemas.microsoft.com/office/powerpoint/2010/main" val="266753517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a:xfrm>
            <a:off x="1524000" y="0"/>
            <a:ext cx="7772400" cy="762000"/>
          </a:xfrm>
        </p:spPr>
        <p:txBody>
          <a:bodyPr/>
          <a:lstStyle/>
          <a:p>
            <a:pPr algn="l" eaLnBrk="1" hangingPunct="1"/>
            <a:r>
              <a:rPr lang="en-US">
                <a:latin typeface="Times New Roman" charset="0"/>
                <a:ea typeface="ＭＳ Ｐゴシック" charset="0"/>
                <a:cs typeface="ＭＳ Ｐゴシック" charset="0"/>
              </a:rPr>
              <a:t>sites versus branches</a:t>
            </a:r>
          </a:p>
        </p:txBody>
      </p:sp>
      <p:sp>
        <p:nvSpPr>
          <p:cNvPr id="74754" name="Text Box 3"/>
          <p:cNvSpPr txBox="1">
            <a:spLocks noChangeArrowheads="1"/>
          </p:cNvSpPr>
          <p:nvPr/>
        </p:nvSpPr>
        <p:spPr bwMode="auto">
          <a:xfrm>
            <a:off x="1866900" y="838200"/>
            <a:ext cx="8458200"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a:solidFill>
                  <a:srgbClr val="000000"/>
                </a:solidFill>
                <a:latin typeface="Times New Roman" charset="0"/>
              </a:rPr>
              <a:t>You can determine omega for the whole dataset; however, usually not all sites in a sequence are under selection all the time. </a:t>
            </a:r>
          </a:p>
          <a:p>
            <a:pPr eaLnBrk="1" fontAlgn="base" hangingPunct="1">
              <a:spcBef>
                <a:spcPct val="0"/>
              </a:spcBef>
              <a:spcAft>
                <a:spcPct val="0"/>
              </a:spcAft>
            </a:pPr>
            <a:endParaRPr lang="en-US" b="1">
              <a:solidFill>
                <a:srgbClr val="000000"/>
              </a:solidFill>
              <a:latin typeface="Times New Roman" charset="0"/>
            </a:endParaRPr>
          </a:p>
          <a:p>
            <a:pPr eaLnBrk="1" fontAlgn="base" hangingPunct="1">
              <a:spcBef>
                <a:spcPct val="0"/>
              </a:spcBef>
              <a:spcAft>
                <a:spcPct val="0"/>
              </a:spcAft>
            </a:pPr>
            <a:r>
              <a:rPr lang="en-US" b="1">
                <a:solidFill>
                  <a:srgbClr val="000000"/>
                </a:solidFill>
                <a:latin typeface="Times New Roman" charset="0"/>
              </a:rPr>
              <a:t>PAML (and other programs) allow to either determine omega for each site over the whole tree,                          ,</a:t>
            </a:r>
          </a:p>
          <a:p>
            <a:pPr eaLnBrk="1" fontAlgn="base" hangingPunct="1">
              <a:spcBef>
                <a:spcPct val="0"/>
              </a:spcBef>
              <a:spcAft>
                <a:spcPct val="0"/>
              </a:spcAft>
            </a:pPr>
            <a:r>
              <a:rPr lang="en-US" b="1">
                <a:solidFill>
                  <a:srgbClr val="000000"/>
                </a:solidFill>
                <a:latin typeface="Times New Roman" charset="0"/>
              </a:rPr>
              <a:t>or determine omega for each branch for the whole sequence, </a:t>
            </a:r>
          </a:p>
          <a:p>
            <a:pPr eaLnBrk="1" fontAlgn="base" hangingPunct="1">
              <a:spcBef>
                <a:spcPct val="0"/>
              </a:spcBef>
              <a:spcAft>
                <a:spcPct val="0"/>
              </a:spcAft>
            </a:pPr>
            <a:r>
              <a:rPr lang="en-US" b="1">
                <a:solidFill>
                  <a:srgbClr val="000000"/>
                </a:solidFill>
                <a:latin typeface="Times New Roman" charset="0"/>
              </a:rPr>
              <a:t>                    .</a:t>
            </a:r>
          </a:p>
        </p:txBody>
      </p:sp>
      <p:pic>
        <p:nvPicPr>
          <p:cNvPr id="7475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667000"/>
            <a:ext cx="18811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475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3429001"/>
            <a:ext cx="1524000" cy="29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57" name="Text Box 6"/>
          <p:cNvSpPr txBox="1">
            <a:spLocks noChangeArrowheads="1"/>
          </p:cNvSpPr>
          <p:nvPr/>
        </p:nvSpPr>
        <p:spPr bwMode="auto">
          <a:xfrm>
            <a:off x="1889126" y="4384675"/>
            <a:ext cx="8169275"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dirty="0">
                <a:solidFill>
                  <a:srgbClr val="000000"/>
                </a:solidFill>
                <a:latin typeface="Times New Roman" charset="0"/>
              </a:rPr>
              <a:t>It would be great to do both, i.e., conclude codon 176 in the vacuolar ATPases was under positive selection during the evolution of modern humans – alas, a single site often does not provide much statistics.  </a:t>
            </a:r>
            <a:br>
              <a:rPr lang="en-US" b="1" dirty="0">
                <a:solidFill>
                  <a:srgbClr val="000000"/>
                </a:solidFill>
                <a:latin typeface="Times New Roman" charset="0"/>
              </a:rPr>
            </a:br>
            <a:r>
              <a:rPr lang="en-US" b="1" dirty="0">
                <a:solidFill>
                  <a:srgbClr val="000000"/>
                </a:solidFill>
                <a:latin typeface="Times New Roman" charset="0"/>
              </a:rPr>
              <a:t>PAML does provide a branch site model.  </a:t>
            </a:r>
          </a:p>
          <a:p>
            <a:pPr eaLnBrk="1" fontAlgn="base" hangingPunct="1">
              <a:spcBef>
                <a:spcPct val="0"/>
              </a:spcBef>
              <a:spcAft>
                <a:spcPct val="0"/>
              </a:spcAft>
            </a:pPr>
            <a:endParaRPr lang="en-US" b="1" dirty="0">
              <a:solidFill>
                <a:srgbClr val="000000"/>
              </a:solidFill>
              <a:latin typeface="Times New Roman" charset="0"/>
            </a:endParaRPr>
          </a:p>
        </p:txBody>
      </p:sp>
    </p:spTree>
    <p:extLst>
      <p:ext uri="{BB962C8B-B14F-4D97-AF65-F5344CB8AC3E}">
        <p14:creationId xmlns:p14="http://schemas.microsoft.com/office/powerpoint/2010/main" val="8236033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Rectangle 2"/>
          <p:cNvSpPr>
            <a:spLocks noGrp="1" noChangeArrowheads="1"/>
          </p:cNvSpPr>
          <p:nvPr>
            <p:ph type="title" idx="4294967295"/>
          </p:nvPr>
        </p:nvSpPr>
        <p:spPr>
          <a:xfrm>
            <a:off x="1658471" y="0"/>
            <a:ext cx="8209429" cy="609600"/>
          </a:xfrm>
        </p:spPr>
        <p:txBody>
          <a:bodyPr/>
          <a:lstStyle/>
          <a:p>
            <a:pPr algn="l"/>
            <a:r>
              <a:rPr lang="en-US" sz="2382" b="1" dirty="0">
                <a:solidFill>
                  <a:schemeClr val="tx1"/>
                </a:solidFill>
              </a:rPr>
              <a:t>PAML – </a:t>
            </a:r>
            <a:r>
              <a:rPr lang="en-US" sz="2382" b="1" dirty="0" err="1">
                <a:solidFill>
                  <a:schemeClr val="tx1"/>
                </a:solidFill>
              </a:rPr>
              <a:t>codeml</a:t>
            </a:r>
            <a:r>
              <a:rPr lang="en-US" sz="2382" b="1" dirty="0">
                <a:solidFill>
                  <a:schemeClr val="tx1"/>
                </a:solidFill>
              </a:rPr>
              <a:t> – sites model (cont.)</a:t>
            </a:r>
          </a:p>
        </p:txBody>
      </p:sp>
      <p:sp>
        <p:nvSpPr>
          <p:cNvPr id="613379" name="Text Box 3"/>
          <p:cNvSpPr txBox="1">
            <a:spLocks noChangeArrowheads="1"/>
          </p:cNvSpPr>
          <p:nvPr/>
        </p:nvSpPr>
        <p:spPr bwMode="auto">
          <a:xfrm>
            <a:off x="1860525" y="533402"/>
            <a:ext cx="8076920" cy="6064182"/>
          </a:xfrm>
          <a:prstGeom prst="rect">
            <a:avLst/>
          </a:prstGeom>
          <a:noFill/>
          <a:ln w="9525">
            <a:noFill/>
            <a:miter lim="800000"/>
            <a:headEnd/>
            <a:tailEnd/>
          </a:ln>
          <a:effectLst/>
        </p:spPr>
        <p:txBody>
          <a:bodyPr lIns="89875" tIns="44937" rIns="89875" bIns="44937">
            <a:prstTxWarp prst="textNoShape">
              <a:avLst/>
            </a:prstTxWarp>
            <a:spAutoFit/>
          </a:bodyPr>
          <a:lstStyle/>
          <a:p>
            <a:pPr defTabSz="898800"/>
            <a:r>
              <a:rPr lang="en-US" sz="1941" b="1" dirty="0">
                <a:solidFill>
                  <a:srgbClr val="000000"/>
                </a:solidFill>
                <a:latin typeface="Times New Roman"/>
              </a:rPr>
              <a:t>the program is invoked by typing </a:t>
            </a:r>
            <a:r>
              <a:rPr lang="en-US" sz="1941" b="1" dirty="0" err="1">
                <a:solidFill>
                  <a:srgbClr val="000000"/>
                </a:solidFill>
                <a:latin typeface="Times New Roman"/>
              </a:rPr>
              <a:t>codeml</a:t>
            </a:r>
            <a:r>
              <a:rPr lang="en-US" sz="1941" b="1" dirty="0">
                <a:solidFill>
                  <a:srgbClr val="000000"/>
                </a:solidFill>
                <a:latin typeface="Times New Roman"/>
              </a:rPr>
              <a:t> followed by the name of a control file that tells the program what to do. </a:t>
            </a:r>
          </a:p>
          <a:p>
            <a:pPr defTabSz="898800"/>
            <a:endParaRPr lang="en-US" sz="1941" b="1" dirty="0">
              <a:solidFill>
                <a:srgbClr val="000000"/>
              </a:solidFill>
              <a:latin typeface="Times New Roman"/>
            </a:endParaRPr>
          </a:p>
          <a:p>
            <a:pPr defTabSz="898800"/>
            <a:r>
              <a:rPr lang="en-US" sz="1941" b="1" dirty="0" err="1">
                <a:solidFill>
                  <a:srgbClr val="000000"/>
                </a:solidFill>
                <a:latin typeface="Times New Roman"/>
              </a:rPr>
              <a:t>paml</a:t>
            </a:r>
            <a:r>
              <a:rPr lang="en-US" sz="1941" b="1" dirty="0">
                <a:solidFill>
                  <a:srgbClr val="000000"/>
                </a:solidFill>
                <a:latin typeface="Times New Roman"/>
              </a:rPr>
              <a:t> can be used to find the maximum likelihood tree, however, the program is rather slow.  </a:t>
            </a:r>
            <a:r>
              <a:rPr lang="en-US" sz="1941" b="1" dirty="0" err="1">
                <a:solidFill>
                  <a:srgbClr val="000000"/>
                </a:solidFill>
                <a:latin typeface="Times New Roman"/>
              </a:rPr>
              <a:t>Phyml</a:t>
            </a:r>
            <a:r>
              <a:rPr lang="en-US" sz="1941" b="1" dirty="0">
                <a:solidFill>
                  <a:srgbClr val="000000"/>
                </a:solidFill>
                <a:latin typeface="Times New Roman"/>
              </a:rPr>
              <a:t>  is a better choice to find the tree, which then can be used as a user tree.</a:t>
            </a:r>
          </a:p>
          <a:p>
            <a:pPr defTabSz="898800"/>
            <a:endParaRPr lang="en-US" sz="1941" b="1" dirty="0">
              <a:solidFill>
                <a:srgbClr val="000000"/>
              </a:solidFill>
              <a:latin typeface="Times New Roman"/>
            </a:endParaRPr>
          </a:p>
          <a:p>
            <a:pPr defTabSz="898800"/>
            <a:r>
              <a:rPr lang="en-US" sz="1941" b="1" dirty="0">
                <a:solidFill>
                  <a:srgbClr val="000000"/>
                </a:solidFill>
                <a:latin typeface="Times New Roman"/>
              </a:rPr>
              <a:t>An example for a </a:t>
            </a:r>
            <a:r>
              <a:rPr lang="en-US" sz="1941" b="1" dirty="0" err="1">
                <a:solidFill>
                  <a:srgbClr val="000000"/>
                </a:solidFill>
                <a:latin typeface="Times New Roman"/>
              </a:rPr>
              <a:t>codeml.ctl</a:t>
            </a:r>
            <a:r>
              <a:rPr lang="en-US" sz="1941" b="1" dirty="0">
                <a:solidFill>
                  <a:srgbClr val="000000"/>
                </a:solidFill>
                <a:latin typeface="Times New Roman"/>
              </a:rPr>
              <a:t> file is </a:t>
            </a:r>
            <a:r>
              <a:rPr lang="en-US" sz="1941" b="1" dirty="0">
                <a:solidFill>
                  <a:srgbClr val="000000"/>
                </a:solidFill>
                <a:latin typeface="Times New Roman"/>
                <a:hlinkClick r:id="rId3"/>
              </a:rPr>
              <a:t>codeml.hv1.sites.ctl </a:t>
            </a:r>
            <a:endParaRPr lang="en-US" sz="1941" b="1" dirty="0">
              <a:solidFill>
                <a:srgbClr val="000000"/>
              </a:solidFill>
              <a:latin typeface="Times New Roman"/>
            </a:endParaRPr>
          </a:p>
          <a:p>
            <a:pPr defTabSz="898800"/>
            <a:r>
              <a:rPr lang="en-US" sz="1941" b="1" dirty="0">
                <a:solidFill>
                  <a:srgbClr val="000000"/>
                </a:solidFill>
                <a:latin typeface="Times New Roman"/>
              </a:rPr>
              <a:t>This file directs </a:t>
            </a:r>
            <a:r>
              <a:rPr lang="en-US" sz="1941" b="1" dirty="0" err="1">
                <a:solidFill>
                  <a:srgbClr val="000000"/>
                </a:solidFill>
                <a:latin typeface="Times New Roman"/>
              </a:rPr>
              <a:t>codeml</a:t>
            </a:r>
            <a:r>
              <a:rPr lang="en-US" sz="1941" b="1" dirty="0">
                <a:solidFill>
                  <a:srgbClr val="000000"/>
                </a:solidFill>
                <a:latin typeface="Times New Roman"/>
              </a:rPr>
              <a:t> to run three different models: </a:t>
            </a:r>
          </a:p>
          <a:p>
            <a:pPr defTabSz="898800"/>
            <a:r>
              <a:rPr lang="en-US" sz="1941" b="1" dirty="0">
                <a:solidFill>
                  <a:srgbClr val="000000"/>
                </a:solidFill>
                <a:latin typeface="Times New Roman"/>
              </a:rPr>
              <a:t>one with an omega fixed at 1, a second where each site can be either have an omega between 0 and 1, or an omega of 1, and third a model that uses three omegas as described before for </a:t>
            </a:r>
            <a:r>
              <a:rPr lang="en-US" sz="1941" b="1" dirty="0" err="1">
                <a:solidFill>
                  <a:srgbClr val="000000"/>
                </a:solidFill>
                <a:latin typeface="Times New Roman"/>
              </a:rPr>
              <a:t>MrBayes</a:t>
            </a:r>
            <a:r>
              <a:rPr lang="en-US" sz="1941" b="1" dirty="0">
                <a:solidFill>
                  <a:srgbClr val="000000"/>
                </a:solidFill>
                <a:latin typeface="Times New Roman"/>
              </a:rPr>
              <a:t>.  </a:t>
            </a:r>
          </a:p>
          <a:p>
            <a:pPr defTabSz="898800"/>
            <a:r>
              <a:rPr lang="en-US" sz="1941" b="1" dirty="0">
                <a:solidFill>
                  <a:srgbClr val="000000"/>
                </a:solidFill>
                <a:latin typeface="Times New Roman"/>
              </a:rPr>
              <a:t>The output is written into a file called </a:t>
            </a:r>
            <a:r>
              <a:rPr lang="en-US" sz="1941" b="1" dirty="0">
                <a:solidFill>
                  <a:srgbClr val="000000"/>
                </a:solidFill>
                <a:latin typeface="Times New Roman"/>
                <a:hlinkClick r:id="rId4"/>
              </a:rPr>
              <a:t>Hv1.sites.codeml_out </a:t>
            </a:r>
            <a:r>
              <a:rPr lang="en-US" sz="1941" b="1" dirty="0">
                <a:solidFill>
                  <a:srgbClr val="000000"/>
                </a:solidFill>
                <a:latin typeface="Times New Roman"/>
              </a:rPr>
              <a:t>(as directed by the control file).  </a:t>
            </a:r>
          </a:p>
          <a:p>
            <a:pPr defTabSz="898800"/>
            <a:endParaRPr lang="en-US" sz="1941" b="1" dirty="0">
              <a:solidFill>
                <a:srgbClr val="000000"/>
              </a:solidFill>
              <a:latin typeface="Times New Roman"/>
            </a:endParaRPr>
          </a:p>
          <a:p>
            <a:pPr defTabSz="898800"/>
            <a:r>
              <a:rPr lang="en-US" sz="1941" b="1" dirty="0">
                <a:solidFill>
                  <a:srgbClr val="000000"/>
                </a:solidFill>
                <a:latin typeface="Times New Roman"/>
              </a:rPr>
              <a:t>Point out log likelihoods and estimated parameter line (kappa and omegas)</a:t>
            </a:r>
          </a:p>
          <a:p>
            <a:pPr defTabSz="898800"/>
            <a:endParaRPr lang="en-US" sz="1941" b="1" dirty="0">
              <a:solidFill>
                <a:srgbClr val="000000"/>
              </a:solidFill>
              <a:latin typeface="Times New Roman"/>
            </a:endParaRPr>
          </a:p>
          <a:p>
            <a:pPr defTabSz="898800"/>
            <a:r>
              <a:rPr lang="en-US" sz="1941" b="1" dirty="0">
                <a:solidFill>
                  <a:srgbClr val="000000"/>
                </a:solidFill>
                <a:latin typeface="Times New Roman"/>
              </a:rPr>
              <a:t>Additional useful information is in the </a:t>
            </a:r>
            <a:r>
              <a:rPr lang="en-US" sz="1941" b="1" dirty="0">
                <a:solidFill>
                  <a:srgbClr val="000000"/>
                </a:solidFill>
                <a:latin typeface="Times New Roman"/>
                <a:hlinkClick r:id="rId5"/>
              </a:rPr>
              <a:t>rst </a:t>
            </a:r>
            <a:r>
              <a:rPr lang="en-US" sz="1941" b="1" dirty="0">
                <a:solidFill>
                  <a:srgbClr val="000000"/>
                </a:solidFill>
                <a:latin typeface="Times New Roman"/>
              </a:rPr>
              <a:t>file generated by the </a:t>
            </a:r>
            <a:r>
              <a:rPr lang="en-US" sz="1941" b="1" dirty="0" err="1">
                <a:solidFill>
                  <a:srgbClr val="000000"/>
                </a:solidFill>
                <a:latin typeface="Times New Roman"/>
              </a:rPr>
              <a:t>codeml</a:t>
            </a:r>
            <a:endParaRPr lang="en-US" sz="1941" b="1" dirty="0">
              <a:solidFill>
                <a:srgbClr val="000000"/>
              </a:solidFill>
              <a:latin typeface="Times New Roman"/>
            </a:endParaRPr>
          </a:p>
          <a:p>
            <a:pPr defTabSz="898800"/>
            <a:endParaRPr lang="en-US" sz="1941" b="1" dirty="0">
              <a:solidFill>
                <a:srgbClr val="000000"/>
              </a:solidFill>
              <a:latin typeface="Times New Roman"/>
            </a:endParaRPr>
          </a:p>
          <a:p>
            <a:pPr defTabSz="898800"/>
            <a:r>
              <a:rPr lang="en-US" sz="1941" b="1" dirty="0">
                <a:solidFill>
                  <a:srgbClr val="000000"/>
                </a:solidFill>
                <a:latin typeface="Times New Roman"/>
              </a:rPr>
              <a:t>Discuss overall result.  </a:t>
            </a:r>
          </a:p>
        </p:txBody>
      </p:sp>
    </p:spTree>
    <p:extLst>
      <p:ext uri="{BB962C8B-B14F-4D97-AF65-F5344CB8AC3E}">
        <p14:creationId xmlns:p14="http://schemas.microsoft.com/office/powerpoint/2010/main" val="35727519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2"/>
          <p:cNvSpPr>
            <a:spLocks noGrp="1" noChangeArrowheads="1"/>
          </p:cNvSpPr>
          <p:nvPr>
            <p:ph type="title"/>
          </p:nvPr>
        </p:nvSpPr>
        <p:spPr>
          <a:xfrm>
            <a:off x="1806388" y="0"/>
            <a:ext cx="7543800" cy="533400"/>
          </a:xfrm>
        </p:spPr>
        <p:txBody>
          <a:bodyPr/>
          <a:lstStyle/>
          <a:p>
            <a:pPr algn="l"/>
            <a:r>
              <a:rPr lang="en-US" sz="2382" b="1" dirty="0">
                <a:solidFill>
                  <a:schemeClr val="tx1"/>
                </a:solidFill>
              </a:rPr>
              <a:t>PAML – </a:t>
            </a:r>
            <a:r>
              <a:rPr lang="en-US" sz="2382" b="1" dirty="0" err="1">
                <a:solidFill>
                  <a:schemeClr val="tx1"/>
                </a:solidFill>
              </a:rPr>
              <a:t>codeml</a:t>
            </a:r>
            <a:r>
              <a:rPr lang="en-US" sz="2382" b="1" dirty="0">
                <a:solidFill>
                  <a:schemeClr val="tx1"/>
                </a:solidFill>
              </a:rPr>
              <a:t> – branch model</a:t>
            </a:r>
          </a:p>
        </p:txBody>
      </p:sp>
      <p:graphicFrame>
        <p:nvGraphicFramePr>
          <p:cNvPr id="615427" name="Object 3"/>
          <p:cNvGraphicFramePr>
            <a:graphicFrameLocks noChangeAspect="1"/>
          </p:cNvGraphicFramePr>
          <p:nvPr/>
        </p:nvGraphicFramePr>
        <p:xfrm>
          <a:off x="2028265" y="533400"/>
          <a:ext cx="7870451" cy="6038850"/>
        </p:xfrm>
        <a:graphic>
          <a:graphicData uri="http://schemas.openxmlformats.org/presentationml/2006/ole">
            <mc:AlternateContent xmlns:mc="http://schemas.openxmlformats.org/markup-compatibility/2006">
              <mc:Choice xmlns:v="urn:schemas-microsoft-com:vml" Requires="v">
                <p:oleObj spid="_x0000_s7169" name="Photo Editor Photo" r:id="rId4" imgW="9731583" imgH="7247248" progId="">
                  <p:embed/>
                </p:oleObj>
              </mc:Choice>
              <mc:Fallback>
                <p:oleObj name="Photo Editor Photo" r:id="rId4" imgW="9731583" imgH="7247248" progId="">
                  <p:embed/>
                  <p:pic>
                    <p:nvPicPr>
                      <p:cNvPr id="615427"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8265" y="533400"/>
                        <a:ext cx="7870451" cy="6038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15428" name="Text Box 4"/>
          <p:cNvSpPr txBox="1">
            <a:spLocks noChangeArrowheads="1"/>
          </p:cNvSpPr>
          <p:nvPr/>
        </p:nvSpPr>
        <p:spPr bwMode="auto">
          <a:xfrm>
            <a:off x="2324101" y="1752601"/>
            <a:ext cx="1203516" cy="457327"/>
          </a:xfrm>
          <a:prstGeom prst="rect">
            <a:avLst/>
          </a:prstGeom>
          <a:noFill/>
          <a:ln w="9525">
            <a:noFill/>
            <a:miter lim="800000"/>
            <a:headEnd/>
            <a:tailEnd/>
          </a:ln>
          <a:effectLst/>
        </p:spPr>
        <p:txBody>
          <a:bodyPr wrap="none" lIns="89875" tIns="44937" rIns="89875" bIns="44937">
            <a:prstTxWarp prst="textNoShape">
              <a:avLst/>
            </a:prstTxWarp>
            <a:spAutoFit/>
          </a:bodyPr>
          <a:lstStyle/>
          <a:p>
            <a:pPr defTabSz="898800"/>
            <a:r>
              <a:rPr lang="en-US" sz="2382" b="1" dirty="0" err="1">
                <a:solidFill>
                  <a:srgbClr val="FF0000"/>
                </a:solidFill>
                <a:latin typeface="Times New Roman"/>
              </a:rPr>
              <a:t>dS</a:t>
            </a:r>
            <a:r>
              <a:rPr lang="en-US" sz="2382" b="1" dirty="0">
                <a:solidFill>
                  <a:srgbClr val="FF0000"/>
                </a:solidFill>
                <a:latin typeface="Times New Roman"/>
              </a:rPr>
              <a:t> -tree</a:t>
            </a:r>
          </a:p>
        </p:txBody>
      </p:sp>
      <p:sp>
        <p:nvSpPr>
          <p:cNvPr id="615429" name="Text Box 5"/>
          <p:cNvSpPr txBox="1">
            <a:spLocks noChangeArrowheads="1"/>
          </p:cNvSpPr>
          <p:nvPr/>
        </p:nvSpPr>
        <p:spPr bwMode="auto">
          <a:xfrm>
            <a:off x="6243919" y="1752601"/>
            <a:ext cx="1254813" cy="457327"/>
          </a:xfrm>
          <a:prstGeom prst="rect">
            <a:avLst/>
          </a:prstGeom>
          <a:noFill/>
          <a:ln w="9525">
            <a:noFill/>
            <a:miter lim="800000"/>
            <a:headEnd/>
            <a:tailEnd/>
          </a:ln>
          <a:effectLst/>
        </p:spPr>
        <p:txBody>
          <a:bodyPr wrap="none" lIns="89875" tIns="44937" rIns="89875" bIns="44937">
            <a:prstTxWarp prst="textNoShape">
              <a:avLst/>
            </a:prstTxWarp>
            <a:spAutoFit/>
          </a:bodyPr>
          <a:lstStyle/>
          <a:p>
            <a:pPr defTabSz="898800"/>
            <a:r>
              <a:rPr lang="en-US" sz="2382" b="1" dirty="0" err="1">
                <a:solidFill>
                  <a:srgbClr val="FF0000"/>
                </a:solidFill>
                <a:latin typeface="Times New Roman"/>
              </a:rPr>
              <a:t>dN</a:t>
            </a:r>
            <a:r>
              <a:rPr lang="en-US" sz="2382" b="1" dirty="0">
                <a:solidFill>
                  <a:srgbClr val="FF0000"/>
                </a:solidFill>
                <a:latin typeface="Times New Roman"/>
              </a:rPr>
              <a:t> -tree</a:t>
            </a:r>
          </a:p>
        </p:txBody>
      </p:sp>
      <p:sp>
        <p:nvSpPr>
          <p:cNvPr id="615430" name="Line 6"/>
          <p:cNvSpPr>
            <a:spLocks noChangeShapeType="1"/>
          </p:cNvSpPr>
          <p:nvPr/>
        </p:nvSpPr>
        <p:spPr bwMode="auto">
          <a:xfrm flipH="1" flipV="1">
            <a:off x="7427259" y="2895600"/>
            <a:ext cx="73959" cy="304800"/>
          </a:xfrm>
          <a:prstGeom prst="line">
            <a:avLst/>
          </a:prstGeom>
          <a:noFill/>
          <a:ln w="38100">
            <a:solidFill>
              <a:schemeClr val="hlink"/>
            </a:solidFill>
            <a:round/>
            <a:headEnd/>
            <a:tailEnd type="triangle" w="med" len="med"/>
          </a:ln>
          <a:effectLst/>
        </p:spPr>
        <p:txBody>
          <a:bodyPr lIns="89875" tIns="44937" rIns="89875" bIns="44937">
            <a:prstTxWarp prst="textNoShape">
              <a:avLst/>
            </a:prstTxWarp>
          </a:bodyPr>
          <a:lstStyle/>
          <a:p>
            <a:pPr defTabSz="898800"/>
            <a:endParaRPr lang="en-US" sz="2382" b="1" dirty="0">
              <a:solidFill>
                <a:srgbClr val="000000"/>
              </a:solidFill>
              <a:latin typeface="Times New Roman"/>
            </a:endParaRPr>
          </a:p>
        </p:txBody>
      </p:sp>
    </p:spTree>
    <p:extLst>
      <p:ext uri="{BB962C8B-B14F-4D97-AF65-F5344CB8AC3E}">
        <p14:creationId xmlns:p14="http://schemas.microsoft.com/office/powerpoint/2010/main" val="2550997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6AE97-74F0-2B4D-A3C8-ED0ABC99D0A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B89CFA9-7B5B-FD4E-9375-A00E7D4921A4}"/>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E79D9405-B8B3-BE45-B651-1ECCE43CA40F}"/>
              </a:ext>
            </a:extLst>
          </p:cNvPr>
          <p:cNvPicPr>
            <a:picLocks noChangeAspect="1"/>
          </p:cNvPicPr>
          <p:nvPr/>
        </p:nvPicPr>
        <p:blipFill>
          <a:blip r:embed="rId2"/>
          <a:stretch>
            <a:fillRect/>
          </a:stretch>
        </p:blipFill>
        <p:spPr>
          <a:xfrm>
            <a:off x="254000" y="2095500"/>
            <a:ext cx="11684000" cy="2667000"/>
          </a:xfrm>
          <a:prstGeom prst="rect">
            <a:avLst/>
          </a:prstGeom>
        </p:spPr>
      </p:pic>
      <p:sp>
        <p:nvSpPr>
          <p:cNvPr id="5" name="TextBox 4">
            <a:extLst>
              <a:ext uri="{FF2B5EF4-FFF2-40B4-BE49-F238E27FC236}">
                <a16:creationId xmlns:a16="http://schemas.microsoft.com/office/drawing/2014/main" id="{B4C360D6-0C38-774D-ACDF-8D660A8A91F0}"/>
              </a:ext>
            </a:extLst>
          </p:cNvPr>
          <p:cNvSpPr txBox="1"/>
          <p:nvPr/>
        </p:nvSpPr>
        <p:spPr>
          <a:xfrm>
            <a:off x="483913" y="1230868"/>
            <a:ext cx="10975312" cy="369332"/>
          </a:xfrm>
          <a:prstGeom prst="rect">
            <a:avLst/>
          </a:prstGeom>
          <a:noFill/>
        </p:spPr>
        <p:txBody>
          <a:bodyPr wrap="none" rtlCol="0">
            <a:spAutoFit/>
          </a:bodyPr>
          <a:lstStyle/>
          <a:p>
            <a:r>
              <a:rPr lang="en-US" dirty="0"/>
              <a:t>Sorting on </a:t>
            </a:r>
            <a:r>
              <a:rPr lang="en-US" dirty="0" err="1"/>
              <a:t>bitscore</a:t>
            </a:r>
            <a:r>
              <a:rPr lang="en-US" dirty="0"/>
              <a:t>/length does not work well (same problem as % id) – one gets a rather short sequence as match.</a:t>
            </a:r>
          </a:p>
        </p:txBody>
      </p:sp>
    </p:spTree>
    <p:extLst>
      <p:ext uri="{BB962C8B-B14F-4D97-AF65-F5344CB8AC3E}">
        <p14:creationId xmlns:p14="http://schemas.microsoft.com/office/powerpoint/2010/main" val="21162511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Rectangle 2"/>
          <p:cNvSpPr>
            <a:spLocks noGrp="1" noChangeArrowheads="1"/>
          </p:cNvSpPr>
          <p:nvPr>
            <p:ph type="title"/>
          </p:nvPr>
        </p:nvSpPr>
        <p:spPr>
          <a:xfrm>
            <a:off x="1806388" y="152400"/>
            <a:ext cx="7543800" cy="1143000"/>
          </a:xfrm>
        </p:spPr>
        <p:txBody>
          <a:bodyPr/>
          <a:lstStyle/>
          <a:p>
            <a:pPr algn="l"/>
            <a:r>
              <a:rPr lang="en-US"/>
              <a:t>where to get help </a:t>
            </a:r>
          </a:p>
        </p:txBody>
      </p:sp>
      <p:sp>
        <p:nvSpPr>
          <p:cNvPr id="606211" name="Text Box 3"/>
          <p:cNvSpPr txBox="1">
            <a:spLocks noChangeArrowheads="1"/>
          </p:cNvSpPr>
          <p:nvPr/>
        </p:nvSpPr>
        <p:spPr bwMode="auto">
          <a:xfrm>
            <a:off x="2086818" y="1233489"/>
            <a:ext cx="6390619" cy="1285428"/>
          </a:xfrm>
          <a:prstGeom prst="rect">
            <a:avLst/>
          </a:prstGeom>
          <a:noFill/>
          <a:ln w="9525">
            <a:noFill/>
            <a:miter lim="800000"/>
            <a:headEnd/>
            <a:tailEnd/>
          </a:ln>
          <a:effectLst/>
        </p:spPr>
        <p:txBody>
          <a:bodyPr wrap="none" lIns="89864" tIns="44932" rIns="89864" bIns="44932">
            <a:prstTxWarp prst="textNoShape">
              <a:avLst/>
            </a:prstTxWarp>
            <a:spAutoFit/>
          </a:bodyPr>
          <a:lstStyle/>
          <a:p>
            <a:pPr defTabSz="898695"/>
            <a:r>
              <a:rPr lang="en-US" sz="1941" b="1" dirty="0">
                <a:solidFill>
                  <a:srgbClr val="000000"/>
                </a:solidFill>
                <a:latin typeface="Times New Roman"/>
              </a:rPr>
              <a:t>read the manuals and help files</a:t>
            </a:r>
          </a:p>
          <a:p>
            <a:pPr defTabSz="898695"/>
            <a:r>
              <a:rPr lang="en-US" sz="1941" b="1" dirty="0">
                <a:solidFill>
                  <a:srgbClr val="000000"/>
                </a:solidFill>
                <a:latin typeface="Times New Roman"/>
              </a:rPr>
              <a:t>check out the discussion board at </a:t>
            </a:r>
            <a:br>
              <a:rPr lang="en-US" sz="1941" b="1" dirty="0">
                <a:solidFill>
                  <a:srgbClr val="000000"/>
                </a:solidFill>
                <a:latin typeface="Times New Roman"/>
              </a:rPr>
            </a:br>
            <a:r>
              <a:rPr lang="en-US" sz="1941" b="1" dirty="0">
                <a:solidFill>
                  <a:srgbClr val="000000"/>
                </a:solidFill>
                <a:latin typeface="Times New Roman"/>
              </a:rPr>
              <a:t>      </a:t>
            </a:r>
            <a:r>
              <a:rPr lang="en-US" sz="1941" b="1" dirty="0">
                <a:solidFill>
                  <a:srgbClr val="000000"/>
                </a:solidFill>
                <a:latin typeface="Times New Roman"/>
                <a:hlinkClick r:id="rId2"/>
              </a:rPr>
              <a:t>https://www.ucl.ac.uk/discussions/viewforum.php?f=54</a:t>
            </a:r>
            <a:endParaRPr lang="en-US" sz="1941" b="1" dirty="0">
              <a:solidFill>
                <a:srgbClr val="000000"/>
              </a:solidFill>
              <a:latin typeface="Times New Roman"/>
            </a:endParaRPr>
          </a:p>
          <a:p>
            <a:pPr defTabSz="898695"/>
            <a:r>
              <a:rPr lang="en-US" sz="1941" b="1" dirty="0">
                <a:solidFill>
                  <a:srgbClr val="000000"/>
                </a:solidFill>
                <a:latin typeface="Times New Roman"/>
              </a:rPr>
              <a:t>pal2nal: </a:t>
            </a:r>
            <a:r>
              <a:rPr lang="en-US" sz="1941" b="1" dirty="0">
                <a:solidFill>
                  <a:srgbClr val="000000"/>
                </a:solidFill>
                <a:latin typeface="Times New Roman"/>
                <a:hlinkClick r:id="rId3"/>
              </a:rPr>
              <a:t>http://www.bork.embl.de/pal2nal/</a:t>
            </a:r>
            <a:r>
              <a:rPr lang="en-US" sz="1941" b="1" dirty="0">
                <a:solidFill>
                  <a:srgbClr val="000000"/>
                </a:solidFill>
                <a:latin typeface="Times New Roman"/>
              </a:rPr>
              <a:t> </a:t>
            </a:r>
          </a:p>
        </p:txBody>
      </p:sp>
      <p:sp>
        <p:nvSpPr>
          <p:cNvPr id="606212" name="Rectangle 4"/>
          <p:cNvSpPr>
            <a:spLocks noChangeArrowheads="1"/>
          </p:cNvSpPr>
          <p:nvPr/>
        </p:nvSpPr>
        <p:spPr bwMode="auto">
          <a:xfrm>
            <a:off x="1658471" y="2475754"/>
            <a:ext cx="7543800" cy="1143000"/>
          </a:xfrm>
          <a:prstGeom prst="rect">
            <a:avLst/>
          </a:prstGeom>
          <a:noFill/>
          <a:ln w="9525">
            <a:noFill/>
            <a:miter lim="800000"/>
            <a:headEnd/>
            <a:tailEnd/>
          </a:ln>
          <a:effectLst/>
        </p:spPr>
        <p:txBody>
          <a:bodyPr lIns="89864" tIns="44932" rIns="89864" bIns="44932" anchor="ctr">
            <a:prstTxWarp prst="textNoShape">
              <a:avLst/>
            </a:prstTxWarp>
          </a:bodyPr>
          <a:lstStyle/>
          <a:p>
            <a:pPr defTabSz="898695"/>
            <a:r>
              <a:rPr lang="en-US" sz="4324" dirty="0">
                <a:solidFill>
                  <a:srgbClr val="000000"/>
                </a:solidFill>
                <a:latin typeface="Times New Roman"/>
              </a:rPr>
              <a:t>else </a:t>
            </a:r>
          </a:p>
        </p:txBody>
      </p:sp>
      <p:sp>
        <p:nvSpPr>
          <p:cNvPr id="606213" name="Text Box 5"/>
          <p:cNvSpPr txBox="1">
            <a:spLocks noChangeArrowheads="1"/>
          </p:cNvSpPr>
          <p:nvPr/>
        </p:nvSpPr>
        <p:spPr bwMode="auto">
          <a:xfrm>
            <a:off x="1968500" y="3704854"/>
            <a:ext cx="8283388" cy="1285428"/>
          </a:xfrm>
          <a:prstGeom prst="rect">
            <a:avLst/>
          </a:prstGeom>
          <a:noFill/>
          <a:ln w="9525">
            <a:noFill/>
            <a:miter lim="800000"/>
            <a:headEnd/>
            <a:tailEnd/>
          </a:ln>
          <a:effectLst/>
        </p:spPr>
        <p:txBody>
          <a:bodyPr lIns="89864" tIns="44932" rIns="89864" bIns="44932">
            <a:prstTxWarp prst="textNoShape">
              <a:avLst/>
            </a:prstTxWarp>
            <a:spAutoFit/>
          </a:bodyPr>
          <a:lstStyle/>
          <a:p>
            <a:pPr defTabSz="898695"/>
            <a:r>
              <a:rPr lang="en-US" sz="1941" b="1" dirty="0">
                <a:solidFill>
                  <a:srgbClr val="000000"/>
                </a:solidFill>
                <a:latin typeface="Times New Roman"/>
              </a:rPr>
              <a:t>there is a new program on the block called </a:t>
            </a:r>
            <a:r>
              <a:rPr lang="en-US" sz="1941" b="1" dirty="0">
                <a:solidFill>
                  <a:srgbClr val="000000"/>
                </a:solidFill>
                <a:latin typeface="Times New Roman"/>
                <a:hlinkClick r:id="rId4"/>
              </a:rPr>
              <a:t>hy-phy</a:t>
            </a:r>
            <a:r>
              <a:rPr lang="en-US" sz="1941" b="1" dirty="0">
                <a:solidFill>
                  <a:srgbClr val="000000"/>
                </a:solidFill>
                <a:latin typeface="Times New Roman"/>
              </a:rPr>
              <a:t> </a:t>
            </a:r>
            <a:br>
              <a:rPr lang="en-US" sz="1941" b="1" dirty="0">
                <a:solidFill>
                  <a:srgbClr val="000000"/>
                </a:solidFill>
                <a:latin typeface="Times New Roman"/>
              </a:rPr>
            </a:br>
            <a:r>
              <a:rPr lang="en-US" sz="1941" b="1" dirty="0">
                <a:solidFill>
                  <a:srgbClr val="000000"/>
                </a:solidFill>
                <a:latin typeface="Times New Roman"/>
              </a:rPr>
              <a:t>(=hypothesis testing using phylogenetics).</a:t>
            </a:r>
          </a:p>
          <a:p>
            <a:pPr defTabSz="898695"/>
            <a:endParaRPr lang="en-US" sz="1941" b="1" dirty="0">
              <a:solidFill>
                <a:srgbClr val="000000"/>
              </a:solidFill>
              <a:latin typeface="Times New Roman"/>
            </a:endParaRPr>
          </a:p>
          <a:p>
            <a:pPr defTabSz="898695"/>
            <a:r>
              <a:rPr lang="en-US" sz="1941" b="1" dirty="0">
                <a:solidFill>
                  <a:srgbClr val="000000"/>
                </a:solidFill>
                <a:latin typeface="Times New Roman"/>
              </a:rPr>
              <a:t>The easiest is probably to run the analyses on the authors </a:t>
            </a:r>
            <a:r>
              <a:rPr lang="en-US" sz="1941" b="1" dirty="0">
                <a:solidFill>
                  <a:srgbClr val="000000"/>
                </a:solidFill>
                <a:latin typeface="Times New Roman"/>
                <a:hlinkClick r:id="rId5"/>
              </a:rPr>
              <a:t>datamonkey</a:t>
            </a:r>
            <a:r>
              <a:rPr lang="en-US" sz="1941" b="1" dirty="0">
                <a:solidFill>
                  <a:srgbClr val="000000"/>
                </a:solidFill>
                <a:latin typeface="Times New Roman"/>
              </a:rPr>
              <a:t>. </a:t>
            </a:r>
          </a:p>
        </p:txBody>
      </p:sp>
    </p:spTree>
    <p:extLst>
      <p:ext uri="{BB962C8B-B14F-4D97-AF65-F5344CB8AC3E}">
        <p14:creationId xmlns:p14="http://schemas.microsoft.com/office/powerpoint/2010/main" val="39021939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a:xfrm>
            <a:off x="1676400" y="152400"/>
            <a:ext cx="7772400" cy="762000"/>
          </a:xfrm>
        </p:spPr>
        <p:txBody>
          <a:bodyPr/>
          <a:lstStyle/>
          <a:p>
            <a:pPr algn="l" eaLnBrk="1" hangingPunct="1"/>
            <a:r>
              <a:rPr lang="en-US">
                <a:latin typeface="Times New Roman" charset="0"/>
                <a:ea typeface="ＭＳ Ｐゴシック" charset="0"/>
                <a:cs typeface="ＭＳ Ｐゴシック" charset="0"/>
              </a:rPr>
              <a:t>Sites model(s) </a:t>
            </a:r>
          </a:p>
        </p:txBody>
      </p:sp>
      <p:sp>
        <p:nvSpPr>
          <p:cNvPr id="76802" name="Text Box 3"/>
          <p:cNvSpPr txBox="1">
            <a:spLocks noChangeArrowheads="1"/>
          </p:cNvSpPr>
          <p:nvPr/>
        </p:nvSpPr>
        <p:spPr bwMode="auto">
          <a:xfrm>
            <a:off x="1981200" y="838201"/>
            <a:ext cx="777398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srgbClr val="000000"/>
                </a:solidFill>
                <a:latin typeface="Times New Roman" charset="0"/>
              </a:rPr>
              <a:t>have </a:t>
            </a:r>
            <a:r>
              <a:rPr lang="en-US" dirty="0">
                <a:solidFill>
                  <a:srgbClr val="000000"/>
                </a:solidFill>
                <a:latin typeface="Times New Roman" charset="0"/>
              </a:rPr>
              <a:t>been shown to work great in few instances. </a:t>
            </a:r>
          </a:p>
          <a:p>
            <a:pPr eaLnBrk="1" fontAlgn="base" hangingPunct="1">
              <a:spcBef>
                <a:spcPct val="0"/>
              </a:spcBef>
              <a:spcAft>
                <a:spcPct val="0"/>
              </a:spcAft>
            </a:pPr>
            <a:r>
              <a:rPr lang="en-US" dirty="0">
                <a:solidFill>
                  <a:srgbClr val="000000"/>
                </a:solidFill>
                <a:latin typeface="Times New Roman" charset="0"/>
              </a:rPr>
              <a:t>The most celebrated case is the influenza virus HA gene.  </a:t>
            </a:r>
          </a:p>
        </p:txBody>
      </p:sp>
      <p:sp>
        <p:nvSpPr>
          <p:cNvPr id="76803" name="Rectangle 4"/>
          <p:cNvSpPr>
            <a:spLocks noChangeArrowheads="1"/>
          </p:cNvSpPr>
          <p:nvPr/>
        </p:nvSpPr>
        <p:spPr bwMode="auto">
          <a:xfrm>
            <a:off x="1981200" y="1905000"/>
            <a:ext cx="8458200"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r>
              <a:rPr lang="en-US" sz="2400">
                <a:solidFill>
                  <a:srgbClr val="000000"/>
                </a:solidFill>
                <a:latin typeface="Times New Roman" charset="0"/>
                <a:ea typeface="ＭＳ Ｐゴシック" panose="020B0600070205080204" pitchFamily="34" charset="-128"/>
              </a:rPr>
              <a:t>A talk by Walter Fitch (slides and sound) on the evolution of</a:t>
            </a:r>
            <a:br>
              <a:rPr lang="en-US" sz="2400">
                <a:solidFill>
                  <a:srgbClr val="000000"/>
                </a:solidFill>
                <a:latin typeface="Times New Roman" charset="0"/>
                <a:ea typeface="ＭＳ Ｐゴシック" panose="020B0600070205080204" pitchFamily="34" charset="-128"/>
              </a:rPr>
            </a:br>
            <a:r>
              <a:rPr lang="en-US" sz="2400">
                <a:solidFill>
                  <a:srgbClr val="000000"/>
                </a:solidFill>
                <a:latin typeface="Times New Roman" charset="0"/>
                <a:ea typeface="ＭＳ Ｐゴシック" panose="020B0600070205080204" pitchFamily="34" charset="-128"/>
              </a:rPr>
              <a:t>this molecule is </a:t>
            </a:r>
            <a:r>
              <a:rPr lang="en-US" sz="2400">
                <a:solidFill>
                  <a:srgbClr val="000000"/>
                </a:solidFill>
                <a:latin typeface="Times New Roman" charset="0"/>
                <a:ea typeface="ＭＳ Ｐゴシック" panose="020B0600070205080204" pitchFamily="34" charset="-128"/>
                <a:hlinkClick r:id="rId3"/>
              </a:rPr>
              <a:t>here</a:t>
            </a:r>
            <a:r>
              <a:rPr lang="en-US" sz="2400">
                <a:solidFill>
                  <a:srgbClr val="000000"/>
                </a:solidFill>
                <a:latin typeface="Times New Roman" charset="0"/>
                <a:ea typeface="ＭＳ Ｐゴシック" panose="020B0600070205080204" pitchFamily="34" charset="-128"/>
              </a:rPr>
              <a:t> .</a:t>
            </a:r>
          </a:p>
          <a:p>
            <a:pPr eaLnBrk="0" fontAlgn="base" hangingPunct="0">
              <a:spcBef>
                <a:spcPct val="0"/>
              </a:spcBef>
              <a:spcAft>
                <a:spcPct val="0"/>
              </a:spcAft>
            </a:pPr>
            <a:r>
              <a:rPr lang="en-US" sz="2400">
                <a:solidFill>
                  <a:srgbClr val="000000"/>
                </a:solidFill>
                <a:latin typeface="Times New Roman" charset="0"/>
                <a:ea typeface="ＭＳ Ｐゴシック" panose="020B0600070205080204" pitchFamily="34" charset="-128"/>
              </a:rPr>
              <a:t>This</a:t>
            </a:r>
            <a:r>
              <a:rPr lang="en-US" sz="2400">
                <a:solidFill>
                  <a:srgbClr val="000000"/>
                </a:solidFill>
                <a:latin typeface="Times New Roman" charset="0"/>
                <a:ea typeface="ＭＳ Ｐゴシック" panose="020B0600070205080204" pitchFamily="34" charset="-128"/>
                <a:hlinkClick r:id="rId4"/>
              </a:rPr>
              <a:t> article by Yang et al, 2000 </a:t>
            </a:r>
            <a:r>
              <a:rPr lang="en-US" sz="2400">
                <a:solidFill>
                  <a:srgbClr val="000000"/>
                </a:solidFill>
                <a:latin typeface="Times New Roman" charset="0"/>
                <a:ea typeface="ＭＳ Ｐゴシック" panose="020B0600070205080204" pitchFamily="34" charset="-128"/>
              </a:rPr>
              <a:t>gives more background on ml aproaches to measure omega.  The dataset used by Yang et al is here: </a:t>
            </a:r>
            <a:r>
              <a:rPr lang="en-US" sz="2400">
                <a:solidFill>
                  <a:srgbClr val="000000"/>
                </a:solidFill>
                <a:latin typeface="Times New Roman" charset="0"/>
                <a:ea typeface="ＭＳ Ｐゴシック" panose="020B0600070205080204" pitchFamily="34" charset="-128"/>
                <a:hlinkClick r:id="rId5"/>
              </a:rPr>
              <a:t>flu_data.paup </a:t>
            </a:r>
            <a:r>
              <a:rPr lang="en-US" sz="2400">
                <a:solidFill>
                  <a:srgbClr val="000000"/>
                </a:solidFill>
                <a:latin typeface="Times New Roman" charset="0"/>
                <a:ea typeface="ＭＳ Ｐゴシック" panose="020B0600070205080204" pitchFamily="34" charset="-128"/>
              </a:rPr>
              <a:t>. </a:t>
            </a:r>
          </a:p>
          <a:p>
            <a:pPr eaLnBrk="0" fontAlgn="base" hangingPunct="0">
              <a:spcBef>
                <a:spcPct val="0"/>
              </a:spcBef>
              <a:spcAft>
                <a:spcPct val="0"/>
              </a:spcAft>
            </a:pPr>
            <a:endParaRPr lang="en-US" sz="2400">
              <a:solidFill>
                <a:srgbClr val="000000"/>
              </a:solidFill>
              <a:latin typeface="Times New Roman" charset="0"/>
              <a:ea typeface="ＭＳ Ｐゴシック" panose="020B0600070205080204" pitchFamily="34" charset="-128"/>
            </a:endParaRPr>
          </a:p>
          <a:p>
            <a:pPr eaLnBrk="0" fontAlgn="base" hangingPunct="0">
              <a:spcBef>
                <a:spcPct val="0"/>
              </a:spcBef>
              <a:spcAft>
                <a:spcPct val="0"/>
              </a:spcAft>
            </a:pPr>
            <a:endParaRPr lang="en-US" sz="2400">
              <a:solidFill>
                <a:srgbClr val="000000"/>
              </a:solidFill>
              <a:latin typeface="Times New Roman" charset="0"/>
              <a:ea typeface="ＭＳ Ｐゴシック" panose="020B0600070205080204" pitchFamily="34" charset="-128"/>
            </a:endParaRPr>
          </a:p>
        </p:txBody>
      </p:sp>
    </p:spTree>
    <p:extLst>
      <p:ext uri="{BB962C8B-B14F-4D97-AF65-F5344CB8AC3E}">
        <p14:creationId xmlns:p14="http://schemas.microsoft.com/office/powerpoint/2010/main" val="33434594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xfrm>
            <a:off x="1524000" y="0"/>
            <a:ext cx="7772400" cy="1143000"/>
          </a:xfrm>
        </p:spPr>
        <p:txBody>
          <a:bodyPr/>
          <a:lstStyle/>
          <a:p>
            <a:pPr algn="l" eaLnBrk="1" hangingPunct="1"/>
            <a:r>
              <a:rPr lang="en-US" sz="3200">
                <a:latin typeface="Times New Roman" charset="0"/>
                <a:ea typeface="ＭＳ Ｐゴシック" charset="0"/>
              </a:rPr>
              <a:t>sites model in MrBayes</a:t>
            </a:r>
          </a:p>
        </p:txBody>
      </p:sp>
      <p:sp>
        <p:nvSpPr>
          <p:cNvPr id="78850" name="Rectangle 3"/>
          <p:cNvSpPr>
            <a:spLocks noChangeArrowheads="1"/>
          </p:cNvSpPr>
          <p:nvPr/>
        </p:nvSpPr>
        <p:spPr bwMode="auto">
          <a:xfrm>
            <a:off x="2514600" y="1447800"/>
            <a:ext cx="9144000"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r>
              <a:rPr lang="en-US" sz="2400">
                <a:solidFill>
                  <a:srgbClr val="FF0000"/>
                </a:solidFill>
                <a:latin typeface="Times New Roman" charset="0"/>
                <a:ea typeface="ＭＳ Ｐゴシック" panose="020B0600070205080204" pitchFamily="34" charset="-128"/>
              </a:rPr>
              <a:t>begin mrbayes; </a:t>
            </a:r>
            <a:br>
              <a:rPr lang="en-US" sz="2400">
                <a:solidFill>
                  <a:srgbClr val="FF0000"/>
                </a:solidFill>
                <a:latin typeface="Times New Roman" charset="0"/>
                <a:ea typeface="ＭＳ Ｐゴシック" panose="020B0600070205080204" pitchFamily="34" charset="-128"/>
              </a:rPr>
            </a:br>
            <a:r>
              <a:rPr lang="en-US" sz="2400">
                <a:solidFill>
                  <a:srgbClr val="FF0000"/>
                </a:solidFill>
                <a:latin typeface="Times New Roman" charset="0"/>
                <a:ea typeface="ＭＳ Ｐゴシック" panose="020B0600070205080204" pitchFamily="34" charset="-128"/>
              </a:rPr>
              <a:t>set autoclose=yes; </a:t>
            </a:r>
            <a:br>
              <a:rPr lang="en-US" sz="2400">
                <a:solidFill>
                  <a:srgbClr val="FF0000"/>
                </a:solidFill>
                <a:latin typeface="Times New Roman" charset="0"/>
                <a:ea typeface="ＭＳ Ｐゴシック" panose="020B0600070205080204" pitchFamily="34" charset="-128"/>
              </a:rPr>
            </a:br>
            <a:r>
              <a:rPr lang="en-US" sz="2400">
                <a:solidFill>
                  <a:srgbClr val="FF0000"/>
                </a:solidFill>
                <a:latin typeface="Times New Roman" charset="0"/>
                <a:ea typeface="ＭＳ Ｐゴシック" panose="020B0600070205080204" pitchFamily="34" charset="-128"/>
              </a:rPr>
              <a:t>lset nst=2 rates=gamma nucmodel=codon omegavar=Ny98; </a:t>
            </a:r>
            <a:br>
              <a:rPr lang="en-US" sz="2400">
                <a:solidFill>
                  <a:srgbClr val="FF0000"/>
                </a:solidFill>
                <a:latin typeface="Times New Roman" charset="0"/>
                <a:ea typeface="ＭＳ Ｐゴシック" panose="020B0600070205080204" pitchFamily="34" charset="-128"/>
              </a:rPr>
            </a:br>
            <a:r>
              <a:rPr lang="en-US" sz="2400">
                <a:solidFill>
                  <a:srgbClr val="FF0000"/>
                </a:solidFill>
                <a:latin typeface="Times New Roman" charset="0"/>
                <a:ea typeface="ＭＳ Ｐゴシック" panose="020B0600070205080204" pitchFamily="34" charset="-128"/>
              </a:rPr>
              <a:t>mcmcp samplefreq=500 printfreq=500; </a:t>
            </a:r>
            <a:br>
              <a:rPr lang="en-US" sz="2400">
                <a:solidFill>
                  <a:srgbClr val="FF0000"/>
                </a:solidFill>
                <a:latin typeface="Times New Roman" charset="0"/>
                <a:ea typeface="ＭＳ Ｐゴシック" panose="020B0600070205080204" pitchFamily="34" charset="-128"/>
              </a:rPr>
            </a:br>
            <a:r>
              <a:rPr lang="en-US" sz="2400">
                <a:solidFill>
                  <a:srgbClr val="FF0000"/>
                </a:solidFill>
                <a:latin typeface="Times New Roman" charset="0"/>
                <a:ea typeface="ＭＳ Ｐゴシック" panose="020B0600070205080204" pitchFamily="34" charset="-128"/>
              </a:rPr>
              <a:t>mcmc ngen=500000; </a:t>
            </a:r>
            <a:br>
              <a:rPr lang="en-US" sz="2400">
                <a:solidFill>
                  <a:srgbClr val="FF0000"/>
                </a:solidFill>
                <a:latin typeface="Times New Roman" charset="0"/>
                <a:ea typeface="ＭＳ Ｐゴシック" panose="020B0600070205080204" pitchFamily="34" charset="-128"/>
              </a:rPr>
            </a:br>
            <a:r>
              <a:rPr lang="en-US" sz="2400">
                <a:solidFill>
                  <a:srgbClr val="FF0000"/>
                </a:solidFill>
                <a:latin typeface="Times New Roman" charset="0"/>
                <a:ea typeface="ＭＳ Ｐゴシック" panose="020B0600070205080204" pitchFamily="34" charset="-128"/>
              </a:rPr>
              <a:t>sump burnin=50; </a:t>
            </a:r>
            <a:br>
              <a:rPr lang="en-US" sz="2400">
                <a:solidFill>
                  <a:srgbClr val="FF0000"/>
                </a:solidFill>
                <a:latin typeface="Times New Roman" charset="0"/>
                <a:ea typeface="ＭＳ Ｐゴシック" panose="020B0600070205080204" pitchFamily="34" charset="-128"/>
              </a:rPr>
            </a:br>
            <a:r>
              <a:rPr lang="en-US" sz="2400">
                <a:solidFill>
                  <a:srgbClr val="FF0000"/>
                </a:solidFill>
                <a:latin typeface="Times New Roman" charset="0"/>
                <a:ea typeface="ＭＳ Ｐゴシック" panose="020B0600070205080204" pitchFamily="34" charset="-128"/>
              </a:rPr>
              <a:t>sumt burnin=50; </a:t>
            </a:r>
          </a:p>
          <a:p>
            <a:pPr eaLnBrk="0" fontAlgn="base" hangingPunct="0">
              <a:spcBef>
                <a:spcPct val="0"/>
              </a:spcBef>
              <a:spcAft>
                <a:spcPct val="0"/>
              </a:spcAft>
            </a:pPr>
            <a:r>
              <a:rPr lang="en-US" sz="2400">
                <a:solidFill>
                  <a:srgbClr val="FF0000"/>
                </a:solidFill>
                <a:latin typeface="Times New Roman" charset="0"/>
                <a:ea typeface="ＭＳ Ｐゴシック" panose="020B0600070205080204" pitchFamily="34" charset="-128"/>
              </a:rPr>
              <a:t>end;</a:t>
            </a:r>
            <a:r>
              <a:rPr lang="en-US" sz="2400">
                <a:solidFill>
                  <a:srgbClr val="000000"/>
                </a:solidFill>
                <a:latin typeface="Times New Roman" charset="0"/>
                <a:ea typeface="ＭＳ Ｐゴシック" panose="020B0600070205080204" pitchFamily="34" charset="-128"/>
              </a:rPr>
              <a:t> </a:t>
            </a:r>
          </a:p>
        </p:txBody>
      </p:sp>
      <p:sp>
        <p:nvSpPr>
          <p:cNvPr id="78851" name="Text Box 4"/>
          <p:cNvSpPr txBox="1">
            <a:spLocks noChangeArrowheads="1"/>
          </p:cNvSpPr>
          <p:nvPr/>
        </p:nvSpPr>
        <p:spPr bwMode="auto">
          <a:xfrm>
            <a:off x="2001838" y="914400"/>
            <a:ext cx="8769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a:solidFill>
                  <a:srgbClr val="000000"/>
                </a:solidFill>
                <a:latin typeface="Times New Roman" charset="0"/>
              </a:rPr>
              <a:t>The MrBayes block in a nexus file might look something like this: </a:t>
            </a:r>
          </a:p>
        </p:txBody>
      </p:sp>
    </p:spTree>
    <p:extLst>
      <p:ext uri="{BB962C8B-B14F-4D97-AF65-F5344CB8AC3E}">
        <p14:creationId xmlns:p14="http://schemas.microsoft.com/office/powerpoint/2010/main" val="32695987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8600"/>
            <a:ext cx="9144000" cy="638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25592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762000"/>
            <a:ext cx="3810000" cy="4984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2" name="Rectangle 2"/>
          <p:cNvSpPr>
            <a:spLocks noGrp="1" noChangeArrowheads="1"/>
          </p:cNvSpPr>
          <p:nvPr>
            <p:ph type="title"/>
          </p:nvPr>
        </p:nvSpPr>
        <p:spPr>
          <a:xfrm>
            <a:off x="1524000" y="0"/>
            <a:ext cx="8458200" cy="990600"/>
          </a:xfrm>
        </p:spPr>
        <p:txBody>
          <a:bodyPr/>
          <a:lstStyle/>
          <a:p>
            <a:pPr algn="l"/>
            <a:r>
              <a:rPr lang="en-US" sz="2400" b="1">
                <a:solidFill>
                  <a:schemeClr val="tx1"/>
                </a:solidFill>
                <a:latin typeface="Times New Roman" charset="0"/>
              </a:rPr>
              <a:t>plot LogL to determine which samples to ignore</a:t>
            </a:r>
          </a:p>
        </p:txBody>
      </p:sp>
      <p:grpSp>
        <p:nvGrpSpPr>
          <p:cNvPr id="7" name="Group 6"/>
          <p:cNvGrpSpPr>
            <a:grpSpLocks/>
          </p:cNvGrpSpPr>
          <p:nvPr/>
        </p:nvGrpSpPr>
        <p:grpSpPr bwMode="auto">
          <a:xfrm>
            <a:off x="2057400" y="1219201"/>
            <a:ext cx="8610600" cy="4957763"/>
            <a:chOff x="533400" y="1219200"/>
            <a:chExt cx="8610600" cy="4957764"/>
          </a:xfrm>
        </p:grpSpPr>
        <p:pic>
          <p:nvPicPr>
            <p:cNvPr id="3584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69377" y="1219200"/>
              <a:ext cx="5074623"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5845" name="Group 5"/>
            <p:cNvGrpSpPr>
              <a:grpSpLocks/>
            </p:cNvGrpSpPr>
            <p:nvPr/>
          </p:nvGrpSpPr>
          <p:grpSpPr bwMode="auto">
            <a:xfrm>
              <a:off x="533400" y="3276601"/>
              <a:ext cx="5410199" cy="2900363"/>
              <a:chOff x="533400" y="3276601"/>
              <a:chExt cx="5410199" cy="2900363"/>
            </a:xfrm>
          </p:grpSpPr>
          <p:grpSp>
            <p:nvGrpSpPr>
              <p:cNvPr id="35846" name="Group 7"/>
              <p:cNvGrpSpPr>
                <a:grpSpLocks/>
              </p:cNvGrpSpPr>
              <p:nvPr/>
            </p:nvGrpSpPr>
            <p:grpSpPr bwMode="auto">
              <a:xfrm>
                <a:off x="533400" y="3276601"/>
                <a:ext cx="5291138" cy="2900363"/>
                <a:chOff x="336" y="2064"/>
                <a:chExt cx="3333" cy="1827"/>
              </a:xfrm>
            </p:grpSpPr>
            <p:sp>
              <p:nvSpPr>
                <p:cNvPr id="35848" name="Text Box 8"/>
                <p:cNvSpPr txBox="1">
                  <a:spLocks noChangeArrowheads="1"/>
                </p:cNvSpPr>
                <p:nvPr/>
              </p:nvSpPr>
              <p:spPr bwMode="auto">
                <a:xfrm>
                  <a:off x="707" y="3600"/>
                  <a:ext cx="2962" cy="291"/>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fontAlgn="base" hangingPunct="1">
                    <a:spcBef>
                      <a:spcPct val="0"/>
                    </a:spcBef>
                    <a:spcAft>
                      <a:spcPct val="0"/>
                    </a:spcAft>
                  </a:pPr>
                  <a:r>
                    <a:rPr lang="en-US">
                      <a:solidFill>
                        <a:srgbClr val="000000"/>
                      </a:solidFill>
                    </a:rPr>
                    <a:t>the same after rescaling the y-axis </a:t>
                  </a:r>
                </a:p>
              </p:txBody>
            </p:sp>
            <p:sp>
              <p:nvSpPr>
                <p:cNvPr id="35849" name="Line 9"/>
                <p:cNvSpPr>
                  <a:spLocks noChangeShapeType="1"/>
                </p:cNvSpPr>
                <p:nvPr/>
              </p:nvSpPr>
              <p:spPr bwMode="auto">
                <a:xfrm>
                  <a:off x="336" y="2064"/>
                  <a:ext cx="672" cy="1536"/>
                </a:xfrm>
                <a:prstGeom prst="line">
                  <a:avLst/>
                </a:prstGeom>
                <a:noFill/>
                <a:ln w="5715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z="2400" b="1">
                    <a:solidFill>
                      <a:srgbClr val="000000"/>
                    </a:solidFill>
                    <a:latin typeface="Times New Roman" charset="0"/>
                    <a:ea typeface="ＭＳ Ｐゴシック" panose="020B0600070205080204" pitchFamily="34" charset="-128"/>
                  </a:endParaRPr>
                </a:p>
              </p:txBody>
            </p:sp>
          </p:grpSp>
          <p:sp>
            <p:nvSpPr>
              <p:cNvPr id="35847" name="Line 6"/>
              <p:cNvSpPr>
                <a:spLocks noChangeShapeType="1"/>
              </p:cNvSpPr>
              <p:nvPr/>
            </p:nvSpPr>
            <p:spPr bwMode="auto">
              <a:xfrm flipV="1">
                <a:off x="4571998" y="4114800"/>
                <a:ext cx="1371601" cy="1600200"/>
              </a:xfrm>
              <a:prstGeom prst="line">
                <a:avLst/>
              </a:prstGeom>
              <a:noFill/>
              <a:ln w="5715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z="2400" b="1">
                  <a:solidFill>
                    <a:srgbClr val="000000"/>
                  </a:solidFill>
                  <a:latin typeface="Times New Roman" charset="0"/>
                  <a:ea typeface="ＭＳ Ｐゴシック" panose="020B0600070205080204" pitchFamily="34" charset="-128"/>
                </a:endParaRPr>
              </a:p>
            </p:txBody>
          </p:sp>
        </p:grpSp>
      </p:grpSp>
    </p:spTree>
    <p:extLst>
      <p:ext uri="{BB962C8B-B14F-4D97-AF65-F5344CB8AC3E}">
        <p14:creationId xmlns:p14="http://schemas.microsoft.com/office/powerpoint/2010/main" val="27997928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8950" y="152400"/>
            <a:ext cx="8909050"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61303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1" y="152400"/>
            <a:ext cx="8272463" cy="655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45212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a:xfrm>
            <a:off x="1676400" y="152400"/>
            <a:ext cx="8534400" cy="838200"/>
          </a:xfrm>
        </p:spPr>
        <p:txBody>
          <a:bodyPr/>
          <a:lstStyle/>
          <a:p>
            <a:pPr algn="l"/>
            <a:r>
              <a:rPr lang="en-US" sz="2400" b="1">
                <a:solidFill>
                  <a:schemeClr val="tx1"/>
                </a:solidFill>
                <a:latin typeface="Times New Roman" charset="0"/>
              </a:rPr>
              <a:t>for each codon calculate the the average probability</a:t>
            </a:r>
          </a:p>
        </p:txBody>
      </p:sp>
      <p:graphicFrame>
        <p:nvGraphicFramePr>
          <p:cNvPr id="39938" name="Object 2"/>
          <p:cNvGraphicFramePr>
            <a:graphicFrameLocks noChangeAspect="1"/>
          </p:cNvGraphicFramePr>
          <p:nvPr/>
        </p:nvGraphicFramePr>
        <p:xfrm>
          <a:off x="1676400" y="914401"/>
          <a:ext cx="3900488" cy="2574925"/>
        </p:xfrm>
        <a:graphic>
          <a:graphicData uri="http://schemas.openxmlformats.org/presentationml/2006/ole">
            <mc:AlternateContent xmlns:mc="http://schemas.openxmlformats.org/markup-compatibility/2006">
              <mc:Choice xmlns:v="urn:schemas-microsoft-com:vml" Requires="v">
                <p:oleObj spid="_x0000_s5125" name="Photo Editor Photo" r:id="rId4" imgW="3900952" imgH="2575238" progId="">
                  <p:embed/>
                </p:oleObj>
              </mc:Choice>
              <mc:Fallback>
                <p:oleObj name="Photo Editor Photo" r:id="rId4" imgW="3900952" imgH="2575238" progId="">
                  <p:embed/>
                  <p:pic>
                    <p:nvPicPr>
                      <p:cNvPr id="3993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914401"/>
                        <a:ext cx="3900488" cy="2574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2" name="Group 4"/>
          <p:cNvGrpSpPr>
            <a:grpSpLocks/>
          </p:cNvGrpSpPr>
          <p:nvPr/>
        </p:nvGrpSpPr>
        <p:grpSpPr bwMode="auto">
          <a:xfrm>
            <a:off x="2346326" y="2057400"/>
            <a:ext cx="2074863" cy="2560638"/>
            <a:chOff x="518" y="1296"/>
            <a:chExt cx="1307" cy="1613"/>
          </a:xfrm>
        </p:grpSpPr>
        <p:sp>
          <p:nvSpPr>
            <p:cNvPr id="39952" name="Line 5"/>
            <p:cNvSpPr>
              <a:spLocks noChangeShapeType="1"/>
            </p:cNvSpPr>
            <p:nvPr/>
          </p:nvSpPr>
          <p:spPr bwMode="auto">
            <a:xfrm flipV="1">
              <a:off x="1392" y="1296"/>
              <a:ext cx="240" cy="1296"/>
            </a:xfrm>
            <a:prstGeom prst="line">
              <a:avLst/>
            </a:prstGeom>
            <a:noFill/>
            <a:ln w="28575">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z="2400" b="1">
                <a:solidFill>
                  <a:srgbClr val="000000"/>
                </a:solidFill>
                <a:latin typeface="Times New Roman" charset="0"/>
                <a:ea typeface="ＭＳ Ｐゴシック" panose="020B0600070205080204" pitchFamily="34" charset="-128"/>
              </a:endParaRPr>
            </a:p>
          </p:txBody>
        </p:sp>
        <p:sp>
          <p:nvSpPr>
            <p:cNvPr id="39953" name="Line 6"/>
            <p:cNvSpPr>
              <a:spLocks noChangeShapeType="1"/>
            </p:cNvSpPr>
            <p:nvPr/>
          </p:nvSpPr>
          <p:spPr bwMode="auto">
            <a:xfrm flipH="1" flipV="1">
              <a:off x="1248" y="2016"/>
              <a:ext cx="144" cy="576"/>
            </a:xfrm>
            <a:prstGeom prst="line">
              <a:avLst/>
            </a:prstGeom>
            <a:noFill/>
            <a:ln w="28575">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z="2400" b="1">
                <a:solidFill>
                  <a:srgbClr val="000000"/>
                </a:solidFill>
                <a:latin typeface="Times New Roman" charset="0"/>
                <a:ea typeface="ＭＳ Ｐゴシック" panose="020B0600070205080204" pitchFamily="34" charset="-128"/>
              </a:endParaRPr>
            </a:p>
          </p:txBody>
        </p:sp>
        <p:sp>
          <p:nvSpPr>
            <p:cNvPr id="39954" name="Text Box 7"/>
            <p:cNvSpPr txBox="1">
              <a:spLocks noChangeArrowheads="1"/>
            </p:cNvSpPr>
            <p:nvPr/>
          </p:nvSpPr>
          <p:spPr bwMode="auto">
            <a:xfrm>
              <a:off x="518" y="2618"/>
              <a:ext cx="1307" cy="291"/>
            </a:xfrm>
            <a:prstGeom prst="rect">
              <a:avLst/>
            </a:prstGeom>
            <a:noFill/>
            <a:ln w="28575">
              <a:solidFill>
                <a:schemeClr val="hlink"/>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fontAlgn="base" hangingPunct="1">
                <a:spcBef>
                  <a:spcPct val="0"/>
                </a:spcBef>
                <a:spcAft>
                  <a:spcPct val="0"/>
                </a:spcAft>
              </a:pPr>
              <a:r>
                <a:rPr lang="en-US">
                  <a:solidFill>
                    <a:srgbClr val="FF0000"/>
                  </a:solidFill>
                </a:rPr>
                <a:t>enter formula </a:t>
              </a:r>
            </a:p>
          </p:txBody>
        </p:sp>
      </p:grpSp>
      <p:grpSp>
        <p:nvGrpSpPr>
          <p:cNvPr id="3" name="Group 8"/>
          <p:cNvGrpSpPr>
            <a:grpSpLocks/>
          </p:cNvGrpSpPr>
          <p:nvPr/>
        </p:nvGrpSpPr>
        <p:grpSpPr bwMode="auto">
          <a:xfrm>
            <a:off x="3733800" y="762001"/>
            <a:ext cx="6934200" cy="3128963"/>
            <a:chOff x="1392" y="480"/>
            <a:chExt cx="4368" cy="1971"/>
          </a:xfrm>
        </p:grpSpPr>
        <p:sp>
          <p:nvSpPr>
            <p:cNvPr id="39945" name="Line 9"/>
            <p:cNvSpPr>
              <a:spLocks noChangeShapeType="1"/>
            </p:cNvSpPr>
            <p:nvPr/>
          </p:nvSpPr>
          <p:spPr bwMode="auto">
            <a:xfrm flipH="1" flipV="1">
              <a:off x="1392" y="2016"/>
              <a:ext cx="1440" cy="192"/>
            </a:xfrm>
            <a:prstGeom prst="line">
              <a:avLst/>
            </a:prstGeom>
            <a:noFill/>
            <a:ln w="9525">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z="2400" b="1">
                <a:solidFill>
                  <a:srgbClr val="000000"/>
                </a:solidFill>
                <a:latin typeface="Times New Roman" charset="0"/>
                <a:ea typeface="ＭＳ Ｐゴシック" panose="020B0600070205080204" pitchFamily="34" charset="-128"/>
              </a:endParaRPr>
            </a:p>
          </p:txBody>
        </p:sp>
        <p:sp>
          <p:nvSpPr>
            <p:cNvPr id="39946" name="Line 10"/>
            <p:cNvSpPr>
              <a:spLocks noChangeShapeType="1"/>
            </p:cNvSpPr>
            <p:nvPr/>
          </p:nvSpPr>
          <p:spPr bwMode="auto">
            <a:xfrm flipH="1" flipV="1">
              <a:off x="1784" y="1985"/>
              <a:ext cx="1048" cy="223"/>
            </a:xfrm>
            <a:prstGeom prst="line">
              <a:avLst/>
            </a:prstGeom>
            <a:noFill/>
            <a:ln w="9525">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z="2400" b="1">
                <a:solidFill>
                  <a:srgbClr val="000000"/>
                </a:solidFill>
                <a:latin typeface="Times New Roman" charset="0"/>
                <a:ea typeface="ＭＳ Ｐゴシック" panose="020B0600070205080204" pitchFamily="34" charset="-128"/>
              </a:endParaRPr>
            </a:p>
          </p:txBody>
        </p:sp>
        <p:sp>
          <p:nvSpPr>
            <p:cNvPr id="39947" name="Line 11"/>
            <p:cNvSpPr>
              <a:spLocks noChangeShapeType="1"/>
            </p:cNvSpPr>
            <p:nvPr/>
          </p:nvSpPr>
          <p:spPr bwMode="auto">
            <a:xfrm flipH="1" flipV="1">
              <a:off x="2066" y="1972"/>
              <a:ext cx="766" cy="236"/>
            </a:xfrm>
            <a:prstGeom prst="line">
              <a:avLst/>
            </a:prstGeom>
            <a:noFill/>
            <a:ln w="9525">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z="2400" b="1">
                <a:solidFill>
                  <a:srgbClr val="000000"/>
                </a:solidFill>
                <a:latin typeface="Times New Roman" charset="0"/>
                <a:ea typeface="ＭＳ Ｐゴシック" panose="020B0600070205080204" pitchFamily="34" charset="-128"/>
              </a:endParaRPr>
            </a:p>
          </p:txBody>
        </p:sp>
        <p:sp>
          <p:nvSpPr>
            <p:cNvPr id="39948" name="Line 12"/>
            <p:cNvSpPr>
              <a:spLocks noChangeShapeType="1"/>
            </p:cNvSpPr>
            <p:nvPr/>
          </p:nvSpPr>
          <p:spPr bwMode="auto">
            <a:xfrm flipH="1" flipV="1">
              <a:off x="2340" y="1964"/>
              <a:ext cx="540" cy="292"/>
            </a:xfrm>
            <a:prstGeom prst="line">
              <a:avLst/>
            </a:prstGeom>
            <a:noFill/>
            <a:ln w="9525">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z="2400" b="1">
                <a:solidFill>
                  <a:srgbClr val="000000"/>
                </a:solidFill>
                <a:latin typeface="Times New Roman" charset="0"/>
                <a:ea typeface="ＭＳ Ｐゴシック" panose="020B0600070205080204" pitchFamily="34" charset="-128"/>
              </a:endParaRPr>
            </a:p>
          </p:txBody>
        </p:sp>
        <p:sp>
          <p:nvSpPr>
            <p:cNvPr id="39949" name="Line 13"/>
            <p:cNvSpPr>
              <a:spLocks noChangeShapeType="1"/>
            </p:cNvSpPr>
            <p:nvPr/>
          </p:nvSpPr>
          <p:spPr bwMode="auto">
            <a:xfrm flipV="1">
              <a:off x="2880" y="1920"/>
              <a:ext cx="240" cy="288"/>
            </a:xfrm>
            <a:prstGeom prst="line">
              <a:avLst/>
            </a:prstGeom>
            <a:noFill/>
            <a:ln w="57150">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z="2400" b="1">
                <a:solidFill>
                  <a:srgbClr val="000000"/>
                </a:solidFill>
                <a:latin typeface="Times New Roman" charset="0"/>
                <a:ea typeface="ＭＳ Ｐゴシック" panose="020B0600070205080204" pitchFamily="34" charset="-128"/>
              </a:endParaRPr>
            </a:p>
          </p:txBody>
        </p:sp>
        <p:sp>
          <p:nvSpPr>
            <p:cNvPr id="39950" name="Text Box 14"/>
            <p:cNvSpPr txBox="1">
              <a:spLocks noChangeArrowheads="1"/>
            </p:cNvSpPr>
            <p:nvPr/>
          </p:nvSpPr>
          <p:spPr bwMode="auto">
            <a:xfrm>
              <a:off x="2208" y="2160"/>
              <a:ext cx="1700"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fontAlgn="base" hangingPunct="1">
                <a:spcBef>
                  <a:spcPct val="0"/>
                </a:spcBef>
                <a:spcAft>
                  <a:spcPct val="0"/>
                </a:spcAft>
              </a:pPr>
              <a:r>
                <a:rPr lang="en-US">
                  <a:solidFill>
                    <a:srgbClr val="FF0000"/>
                  </a:solidFill>
                </a:rPr>
                <a:t>copy paste formula</a:t>
              </a:r>
            </a:p>
          </p:txBody>
        </p:sp>
        <p:graphicFrame>
          <p:nvGraphicFramePr>
            <p:cNvPr id="39951" name="Object 4"/>
            <p:cNvGraphicFramePr>
              <a:graphicFrameLocks noChangeAspect="1"/>
            </p:cNvGraphicFramePr>
            <p:nvPr/>
          </p:nvGraphicFramePr>
          <p:xfrm>
            <a:off x="2692" y="480"/>
            <a:ext cx="3068" cy="1324"/>
          </p:xfrm>
          <a:graphic>
            <a:graphicData uri="http://schemas.openxmlformats.org/presentationml/2006/ole">
              <mc:AlternateContent xmlns:mc="http://schemas.openxmlformats.org/markup-compatibility/2006">
                <mc:Choice xmlns:v="urn:schemas-microsoft-com:vml" Requires="v">
                  <p:oleObj spid="_x0000_s5126" name="Photo Editor Photo" r:id="rId6" imgW="6088908" imgH="2629128" progId="">
                    <p:embed/>
                  </p:oleObj>
                </mc:Choice>
                <mc:Fallback>
                  <p:oleObj name="Photo Editor Photo" r:id="rId6" imgW="6088908" imgH="2629128" progId="">
                    <p:embed/>
                    <p:pic>
                      <p:nvPicPr>
                        <p:cNvPr id="39951"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2" y="480"/>
                          <a:ext cx="3068" cy="13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grpSp>
        <p:nvGrpSpPr>
          <p:cNvPr id="8" name="Group 7"/>
          <p:cNvGrpSpPr>
            <a:grpSpLocks/>
          </p:cNvGrpSpPr>
          <p:nvPr/>
        </p:nvGrpSpPr>
        <p:grpSpPr bwMode="auto">
          <a:xfrm>
            <a:off x="4648200" y="2667001"/>
            <a:ext cx="5816600" cy="4202113"/>
            <a:chOff x="3124200" y="2667000"/>
            <a:chExt cx="5816600" cy="4201486"/>
          </a:xfrm>
        </p:grpSpPr>
        <p:sp>
          <p:nvSpPr>
            <p:cNvPr id="39942" name="Line 18"/>
            <p:cNvSpPr>
              <a:spLocks noChangeShapeType="1"/>
            </p:cNvSpPr>
            <p:nvPr/>
          </p:nvSpPr>
          <p:spPr bwMode="auto">
            <a:xfrm flipH="1">
              <a:off x="6858000" y="2667000"/>
              <a:ext cx="685800" cy="1524000"/>
            </a:xfrm>
            <a:prstGeom prst="line">
              <a:avLst/>
            </a:prstGeom>
            <a:noFill/>
            <a:ln w="28575">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z="2400" b="1">
                <a:solidFill>
                  <a:srgbClr val="000000"/>
                </a:solidFill>
                <a:latin typeface="Times New Roman" charset="0"/>
                <a:ea typeface="ＭＳ Ｐゴシック" panose="020B0600070205080204" pitchFamily="34" charset="-128"/>
              </a:endParaRPr>
            </a:p>
          </p:txBody>
        </p:sp>
        <p:sp>
          <p:nvSpPr>
            <p:cNvPr id="39943" name="Text Box 19"/>
            <p:cNvSpPr txBox="1">
              <a:spLocks noChangeArrowheads="1"/>
            </p:cNvSpPr>
            <p:nvPr/>
          </p:nvSpPr>
          <p:spPr bwMode="auto">
            <a:xfrm>
              <a:off x="7086600" y="3429000"/>
              <a:ext cx="1281871" cy="461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fontAlgn="base" hangingPunct="1">
                <a:spcBef>
                  <a:spcPct val="0"/>
                </a:spcBef>
                <a:spcAft>
                  <a:spcPct val="0"/>
                </a:spcAft>
              </a:pPr>
              <a:r>
                <a:rPr lang="en-US">
                  <a:solidFill>
                    <a:srgbClr val="FF0000"/>
                  </a:solidFill>
                </a:rPr>
                <a:t>plot row</a:t>
              </a:r>
            </a:p>
          </p:txBody>
        </p:sp>
        <p:pic>
          <p:nvPicPr>
            <p:cNvPr id="39944"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124200" y="4332177"/>
              <a:ext cx="5816600" cy="2536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970343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0676" y="914400"/>
            <a:ext cx="4271963" cy="5830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6" name="TextBox 2"/>
          <p:cNvSpPr txBox="1">
            <a:spLocks noChangeArrowheads="1"/>
          </p:cNvSpPr>
          <p:nvPr/>
        </p:nvSpPr>
        <p:spPr bwMode="auto">
          <a:xfrm>
            <a:off x="1536700" y="381001"/>
            <a:ext cx="88217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fontAlgn="base" hangingPunct="1">
              <a:spcBef>
                <a:spcPct val="0"/>
              </a:spcBef>
              <a:spcAft>
                <a:spcPct val="0"/>
              </a:spcAft>
            </a:pPr>
            <a:r>
              <a:rPr lang="en-US">
                <a:solidFill>
                  <a:srgbClr val="000000"/>
                </a:solidFill>
              </a:rPr>
              <a:t>To determine credibility interval for a parameter (here omega&lt;1):</a:t>
            </a:r>
          </a:p>
        </p:txBody>
      </p:sp>
      <p:sp>
        <p:nvSpPr>
          <p:cNvPr id="41987" name="TextBox 3"/>
          <p:cNvSpPr txBox="1">
            <a:spLocks noChangeArrowheads="1"/>
          </p:cNvSpPr>
          <p:nvPr/>
        </p:nvSpPr>
        <p:spPr bwMode="auto">
          <a:xfrm>
            <a:off x="6096000" y="1219201"/>
            <a:ext cx="3886200" cy="230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fontAlgn="base" hangingPunct="1">
              <a:spcBef>
                <a:spcPct val="0"/>
              </a:spcBef>
              <a:spcAft>
                <a:spcPct val="0"/>
              </a:spcAft>
            </a:pPr>
            <a:r>
              <a:rPr lang="en-US">
                <a:solidFill>
                  <a:srgbClr val="000000"/>
                </a:solidFill>
              </a:rPr>
              <a:t>Select values for the parameter, sampled after the burning.</a:t>
            </a:r>
          </a:p>
          <a:p>
            <a:pPr eaLnBrk="1" fontAlgn="base" hangingPunct="1">
              <a:spcBef>
                <a:spcPct val="0"/>
              </a:spcBef>
              <a:spcAft>
                <a:spcPct val="0"/>
              </a:spcAft>
            </a:pPr>
            <a:br>
              <a:rPr lang="en-US">
                <a:solidFill>
                  <a:srgbClr val="000000"/>
                </a:solidFill>
              </a:rPr>
            </a:br>
            <a:r>
              <a:rPr lang="en-US">
                <a:solidFill>
                  <a:srgbClr val="000000"/>
                </a:solidFill>
              </a:rPr>
              <a:t>Copy paste to a new spreadsheet,</a:t>
            </a:r>
          </a:p>
        </p:txBody>
      </p:sp>
    </p:spTree>
    <p:extLst>
      <p:ext uri="{BB962C8B-B14F-4D97-AF65-F5344CB8AC3E}">
        <p14:creationId xmlns:p14="http://schemas.microsoft.com/office/powerpoint/2010/main" val="24132751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533400"/>
            <a:ext cx="54229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0" name="TextBox 3"/>
          <p:cNvSpPr txBox="1">
            <a:spLocks noChangeArrowheads="1"/>
          </p:cNvSpPr>
          <p:nvPr/>
        </p:nvSpPr>
        <p:spPr bwMode="auto">
          <a:xfrm>
            <a:off x="7010400" y="609601"/>
            <a:ext cx="3505200" cy="230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fontAlgn="base" hangingPunct="1">
              <a:spcBef>
                <a:spcPct val="0"/>
              </a:spcBef>
              <a:spcAft>
                <a:spcPct val="0"/>
              </a:spcAft>
              <a:buFont typeface="Arial" charset="0"/>
              <a:buChar char="•"/>
            </a:pPr>
            <a:r>
              <a:rPr lang="en-US">
                <a:solidFill>
                  <a:srgbClr val="000000"/>
                </a:solidFill>
              </a:rPr>
              <a:t>Sort values according to size, </a:t>
            </a:r>
          </a:p>
          <a:p>
            <a:pPr eaLnBrk="1" fontAlgn="base" hangingPunct="1">
              <a:spcBef>
                <a:spcPct val="0"/>
              </a:spcBef>
              <a:spcAft>
                <a:spcPct val="0"/>
              </a:spcAft>
              <a:buFont typeface="Arial" charset="0"/>
              <a:buChar char="•"/>
            </a:pPr>
            <a:r>
              <a:rPr lang="en-US">
                <a:solidFill>
                  <a:srgbClr val="000000"/>
                </a:solidFill>
              </a:rPr>
              <a:t>Discard top and bottom 2.5%</a:t>
            </a:r>
          </a:p>
          <a:p>
            <a:pPr eaLnBrk="1" fontAlgn="base" hangingPunct="1">
              <a:spcBef>
                <a:spcPct val="0"/>
              </a:spcBef>
              <a:spcAft>
                <a:spcPct val="0"/>
              </a:spcAft>
              <a:buFont typeface="Arial" charset="0"/>
              <a:buChar char="•"/>
            </a:pPr>
            <a:r>
              <a:rPr lang="en-US">
                <a:solidFill>
                  <a:srgbClr val="000000"/>
                </a:solidFill>
              </a:rPr>
              <a:t>Remainder gives 95% credibility interval.</a:t>
            </a:r>
          </a:p>
        </p:txBody>
      </p:sp>
    </p:spTree>
    <p:extLst>
      <p:ext uri="{BB962C8B-B14F-4D97-AF65-F5344CB8AC3E}">
        <p14:creationId xmlns:p14="http://schemas.microsoft.com/office/powerpoint/2010/main" val="2805803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78F5EF-2B96-7E43-9CB4-D861A490B28F}"/>
              </a:ext>
            </a:extLst>
          </p:cNvPr>
          <p:cNvPicPr>
            <a:picLocks noChangeAspect="1"/>
          </p:cNvPicPr>
          <p:nvPr/>
        </p:nvPicPr>
        <p:blipFill>
          <a:blip r:embed="rId2"/>
          <a:stretch>
            <a:fillRect/>
          </a:stretch>
        </p:blipFill>
        <p:spPr>
          <a:xfrm>
            <a:off x="684388" y="931333"/>
            <a:ext cx="9704212" cy="4478867"/>
          </a:xfrm>
          <a:prstGeom prst="rect">
            <a:avLst/>
          </a:prstGeom>
        </p:spPr>
      </p:pic>
    </p:spTree>
    <p:extLst>
      <p:ext uri="{BB962C8B-B14F-4D97-AF65-F5344CB8AC3E}">
        <p14:creationId xmlns:p14="http://schemas.microsoft.com/office/powerpoint/2010/main" val="17084099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1835151" y="300039"/>
            <a:ext cx="8520113" cy="409575"/>
          </a:xfrm>
        </p:spPr>
        <p:txBody>
          <a:bodyPr/>
          <a:lstStyle/>
          <a:p>
            <a:pPr algn="ctr" eaLnBrk="1" hangingPunct="1"/>
            <a:r>
              <a:rPr lang="en-US" sz="1800">
                <a:latin typeface="Arial" charset="0"/>
              </a:rPr>
              <a:t>Purifying selection in GTA genes</a:t>
            </a:r>
          </a:p>
        </p:txBody>
      </p:sp>
      <p:pic>
        <p:nvPicPr>
          <p:cNvPr id="4" name="Content Placeholder 3" descr="nrmicro2802-f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9599"/>
          <a:stretch>
            <a:fillRect/>
          </a:stretch>
        </p:blipFill>
        <p:spPr>
          <a:xfrm>
            <a:off x="4062413" y="1724025"/>
            <a:ext cx="3865562" cy="3244850"/>
          </a:xfrm>
        </p:spPr>
      </p:pic>
      <p:sp>
        <p:nvSpPr>
          <p:cNvPr id="5" name="TextBox 4"/>
          <p:cNvSpPr txBox="1">
            <a:spLocks noChangeArrowheads="1"/>
          </p:cNvSpPr>
          <p:nvPr/>
        </p:nvSpPr>
        <p:spPr bwMode="auto">
          <a:xfrm>
            <a:off x="2181226" y="1216025"/>
            <a:ext cx="802481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000">
                <a:solidFill>
                  <a:srgbClr val="000000"/>
                </a:solidFill>
                <a:cs typeface="Arial" charset="0"/>
              </a:rPr>
              <a:t>dN/dS &lt;1 for GTA genes has been used to infer  selection for function</a:t>
            </a:r>
          </a:p>
        </p:txBody>
      </p:sp>
      <p:grpSp>
        <p:nvGrpSpPr>
          <p:cNvPr id="9" name="Group 8"/>
          <p:cNvGrpSpPr>
            <a:grpSpLocks/>
          </p:cNvGrpSpPr>
          <p:nvPr/>
        </p:nvGrpSpPr>
        <p:grpSpPr bwMode="auto">
          <a:xfrm>
            <a:off x="2143125" y="2530476"/>
            <a:ext cx="2300288" cy="1935163"/>
            <a:chOff x="656948" y="2711272"/>
            <a:chExt cx="2299316" cy="1935332"/>
          </a:xfrm>
        </p:grpSpPr>
        <p:sp>
          <p:nvSpPr>
            <p:cNvPr id="270344" name="TextBox 5"/>
            <p:cNvSpPr txBox="1">
              <a:spLocks noChangeArrowheads="1"/>
            </p:cNvSpPr>
            <p:nvPr/>
          </p:nvSpPr>
          <p:spPr bwMode="auto">
            <a:xfrm>
              <a:off x="656948" y="3494272"/>
              <a:ext cx="137603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a:solidFill>
                    <a:srgbClr val="FF0000"/>
                  </a:solidFill>
                  <a:cs typeface="Arial" charset="0"/>
                </a:rPr>
                <a:t>GTA genes</a:t>
              </a:r>
            </a:p>
          </p:txBody>
        </p:sp>
        <p:sp>
          <p:nvSpPr>
            <p:cNvPr id="270345" name="Line Callout 1 7"/>
            <p:cNvSpPr>
              <a:spLocks/>
            </p:cNvSpPr>
            <p:nvPr/>
          </p:nvSpPr>
          <p:spPr bwMode="auto">
            <a:xfrm>
              <a:off x="2539013" y="2711272"/>
              <a:ext cx="417251" cy="1935332"/>
            </a:xfrm>
            <a:prstGeom prst="borderCallout1">
              <a:avLst>
                <a:gd name="adj1" fmla="val 49486"/>
                <a:gd name="adj2" fmla="val -8333"/>
                <a:gd name="adj3" fmla="val 49657"/>
                <a:gd name="adj4" fmla="val -123440"/>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eaLnBrk="0" fontAlgn="base" hangingPunct="0">
                <a:spcBef>
                  <a:spcPct val="0"/>
                </a:spcBef>
                <a:spcAft>
                  <a:spcPct val="0"/>
                </a:spcAft>
              </a:pPr>
              <a:endParaRPr lang="en-US" sz="2000">
                <a:solidFill>
                  <a:srgbClr val="000000"/>
                </a:solidFill>
                <a:latin typeface="Arial" charset="0"/>
                <a:ea typeface="ＭＳ Ｐゴシック" charset="0"/>
                <a:cs typeface="Arial" charset="0"/>
              </a:endParaRPr>
            </a:p>
          </p:txBody>
        </p:sp>
      </p:gr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b="84296"/>
          <a:stretch>
            <a:fillRect/>
          </a:stretch>
        </p:blipFill>
        <p:spPr bwMode="auto">
          <a:xfrm>
            <a:off x="3078163" y="5467350"/>
            <a:ext cx="6716712"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Rectangle 4"/>
          <p:cNvSpPr>
            <a:spLocks noChangeArrowheads="1"/>
          </p:cNvSpPr>
          <p:nvPr/>
        </p:nvSpPr>
        <p:spPr bwMode="auto">
          <a:xfrm>
            <a:off x="3868738" y="5003800"/>
            <a:ext cx="4064000" cy="190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249" tIns="45627" rIns="91249" bIns="45627" anchor="ctr">
            <a:spAutoFit/>
          </a:bodyPr>
          <a:lstStyle/>
          <a:p>
            <a:pPr algn="r" defTabSz="911225" eaLnBrk="0" fontAlgn="base" hangingPunct="0">
              <a:spcBef>
                <a:spcPct val="0"/>
              </a:spcBef>
              <a:spcAft>
                <a:spcPct val="0"/>
              </a:spcAft>
            </a:pPr>
            <a:r>
              <a:rPr lang="en-US" sz="600" b="1">
                <a:solidFill>
                  <a:srgbClr val="000000"/>
                </a:solidFill>
                <a:latin typeface="Arial" charset="0"/>
                <a:ea typeface="ＭＳ Ｐゴシック" charset="0"/>
                <a:cs typeface="Arial" charset="0"/>
              </a:rPr>
              <a:t>Lang AS, Zhaxybayeva O, Beatty JT. Nat Rev Microbiol. 2012 Jun 11;10(7):472-82 </a:t>
            </a:r>
          </a:p>
        </p:txBody>
      </p:sp>
      <p:sp>
        <p:nvSpPr>
          <p:cNvPr id="12" name="TextBox 11"/>
          <p:cNvSpPr txBox="1">
            <a:spLocks noChangeArrowheads="1"/>
          </p:cNvSpPr>
          <p:nvPr/>
        </p:nvSpPr>
        <p:spPr bwMode="auto">
          <a:xfrm>
            <a:off x="4643438" y="6562725"/>
            <a:ext cx="3581400"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r>
              <a:rPr lang="en-US" sz="600" b="1">
                <a:solidFill>
                  <a:srgbClr val="000000"/>
                </a:solidFill>
                <a:cs typeface="Arial" charset="0"/>
              </a:rPr>
              <a:t>Lang, A.S. &amp; Beatty, J.T.  Trends in Microbiology , Vol.15, No.2 , 2006</a:t>
            </a:r>
          </a:p>
        </p:txBody>
      </p:sp>
    </p:spTree>
    <p:extLst>
      <p:ext uri="{BB962C8B-B14F-4D97-AF65-F5344CB8AC3E}">
        <p14:creationId xmlns:p14="http://schemas.microsoft.com/office/powerpoint/2010/main" val="16903288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itle 1"/>
          <p:cNvSpPr>
            <a:spLocks noGrp="1"/>
          </p:cNvSpPr>
          <p:nvPr>
            <p:ph type="title"/>
          </p:nvPr>
        </p:nvSpPr>
        <p:spPr/>
        <p:txBody>
          <a:bodyPr/>
          <a:lstStyle/>
          <a:p>
            <a:pPr algn="ctr" eaLnBrk="1" hangingPunct="1"/>
            <a:r>
              <a:rPr lang="en-US" sz="2000">
                <a:latin typeface="Arial" charset="0"/>
              </a:rPr>
              <a:t>Purifying selection in </a:t>
            </a:r>
            <a:r>
              <a:rPr lang="en-US" sz="2000" i="1">
                <a:latin typeface="Arial" charset="0"/>
              </a:rPr>
              <a:t>E.coli</a:t>
            </a:r>
            <a:r>
              <a:rPr lang="en-US" sz="2000">
                <a:latin typeface="Arial" charset="0"/>
              </a:rPr>
              <a:t> ORFans</a:t>
            </a:r>
          </a:p>
        </p:txBody>
      </p:sp>
      <p:sp>
        <p:nvSpPr>
          <p:cNvPr id="4" name="TextBox 3"/>
          <p:cNvSpPr txBox="1">
            <a:spLocks noChangeArrowheads="1"/>
          </p:cNvSpPr>
          <p:nvPr/>
        </p:nvSpPr>
        <p:spPr bwMode="auto">
          <a:xfrm>
            <a:off x="1685925" y="1435101"/>
            <a:ext cx="886618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dirty="0" err="1">
                <a:solidFill>
                  <a:srgbClr val="000000"/>
                </a:solidFill>
                <a:cs typeface="Arial" charset="0"/>
              </a:rPr>
              <a:t>dN-dS</a:t>
            </a:r>
            <a:r>
              <a:rPr lang="en-US" sz="1800" dirty="0">
                <a:solidFill>
                  <a:srgbClr val="000000"/>
                </a:solidFill>
                <a:cs typeface="Arial" charset="0"/>
              </a:rPr>
              <a:t> &lt; 0 for some </a:t>
            </a:r>
            <a:r>
              <a:rPr lang="en-US" sz="1800" dirty="0" err="1">
                <a:solidFill>
                  <a:srgbClr val="000000"/>
                </a:solidFill>
                <a:cs typeface="Arial" charset="0"/>
              </a:rPr>
              <a:t>ORFan</a:t>
            </a:r>
            <a:r>
              <a:rPr lang="en-US" sz="1800" dirty="0">
                <a:solidFill>
                  <a:srgbClr val="000000"/>
                </a:solidFill>
                <a:cs typeface="Arial" charset="0"/>
              </a:rPr>
              <a:t> </a:t>
            </a:r>
            <a:r>
              <a:rPr lang="en-US" sz="1800" i="1" dirty="0">
                <a:solidFill>
                  <a:srgbClr val="000000"/>
                </a:solidFill>
                <a:cs typeface="Arial" charset="0"/>
              </a:rPr>
              <a:t>E. coli </a:t>
            </a:r>
            <a:r>
              <a:rPr lang="en-US" sz="1800" dirty="0">
                <a:solidFill>
                  <a:srgbClr val="000000"/>
                </a:solidFill>
                <a:cs typeface="Arial" charset="0"/>
              </a:rPr>
              <a:t>clusters seems to suggest they are functional genes.</a:t>
            </a:r>
          </a:p>
        </p:txBody>
      </p:sp>
      <p:sp>
        <p:nvSpPr>
          <p:cNvPr id="5" name="Rectangle 5"/>
          <p:cNvSpPr>
            <a:spLocks noChangeArrowheads="1"/>
          </p:cNvSpPr>
          <p:nvPr/>
        </p:nvSpPr>
        <p:spPr bwMode="auto">
          <a:xfrm>
            <a:off x="5140325" y="4822826"/>
            <a:ext cx="5137150" cy="2460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249" tIns="45627" rIns="91249" bIns="45627" anchor="ctr">
            <a:spAutoFit/>
          </a:bodyPr>
          <a:lstStyle/>
          <a:p>
            <a:pPr algn="r" defTabSz="911225" eaLnBrk="0" fontAlgn="base" hangingPunct="0">
              <a:spcBef>
                <a:spcPct val="0"/>
              </a:spcBef>
              <a:spcAft>
                <a:spcPct val="0"/>
              </a:spcAft>
            </a:pPr>
            <a:r>
              <a:rPr lang="en-US" sz="1000" b="1">
                <a:solidFill>
                  <a:srgbClr val="000000"/>
                </a:solidFill>
                <a:latin typeface="Arial" charset="0"/>
                <a:ea typeface="ＭＳ Ｐゴシック" charset="0"/>
                <a:cs typeface="Arial" charset="0"/>
              </a:rPr>
              <a:t>Adapted after Yu, G. and Stoltzfus, A. Genome Biol Evol (2012) Vol. 4 1176-1187 </a:t>
            </a:r>
          </a:p>
        </p:txBody>
      </p:sp>
      <p:graphicFrame>
        <p:nvGraphicFramePr>
          <p:cNvPr id="3" name="Table 2"/>
          <p:cNvGraphicFramePr>
            <a:graphicFrameLocks noGrp="1"/>
          </p:cNvGraphicFramePr>
          <p:nvPr/>
        </p:nvGraphicFramePr>
        <p:xfrm>
          <a:off x="1971675" y="2406650"/>
          <a:ext cx="8305800" cy="2354264"/>
        </p:xfrm>
        <a:graphic>
          <a:graphicData uri="http://schemas.openxmlformats.org/drawingml/2006/table">
            <a:tbl>
              <a:tblPr/>
              <a:tblGrid>
                <a:gridCol w="2576513">
                  <a:extLst>
                    <a:ext uri="{9D8B030D-6E8A-4147-A177-3AD203B41FA5}">
                      <a16:colId xmlns:a16="http://schemas.microsoft.com/office/drawing/2014/main" val="20000"/>
                    </a:ext>
                  </a:extLst>
                </a:gridCol>
                <a:gridCol w="1433512">
                  <a:extLst>
                    <a:ext uri="{9D8B030D-6E8A-4147-A177-3AD203B41FA5}">
                      <a16:colId xmlns:a16="http://schemas.microsoft.com/office/drawing/2014/main" val="20001"/>
                    </a:ext>
                  </a:extLst>
                </a:gridCol>
                <a:gridCol w="1431925">
                  <a:extLst>
                    <a:ext uri="{9D8B030D-6E8A-4147-A177-3AD203B41FA5}">
                      <a16:colId xmlns:a16="http://schemas.microsoft.com/office/drawing/2014/main" val="20002"/>
                    </a:ext>
                  </a:extLst>
                </a:gridCol>
                <a:gridCol w="1431925">
                  <a:extLst>
                    <a:ext uri="{9D8B030D-6E8A-4147-A177-3AD203B41FA5}">
                      <a16:colId xmlns:a16="http://schemas.microsoft.com/office/drawing/2014/main" val="20003"/>
                    </a:ext>
                  </a:extLst>
                </a:gridCol>
                <a:gridCol w="1431925">
                  <a:extLst>
                    <a:ext uri="{9D8B030D-6E8A-4147-A177-3AD203B41FA5}">
                      <a16:colId xmlns:a16="http://schemas.microsoft.com/office/drawing/2014/main" val="20004"/>
                    </a:ext>
                  </a:extLst>
                </a:gridCol>
              </a:tblGrid>
              <a:tr h="522288">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Gene groups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Number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dN-dS&gt;0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dN-dS&lt;0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dN-dS=0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68313">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a:ln>
                            <a:noFill/>
                          </a:ln>
                          <a:solidFill>
                            <a:srgbClr val="000000"/>
                          </a:solidFill>
                          <a:effectLst/>
                          <a:latin typeface="Arial" charset="0"/>
                          <a:ea typeface="ＭＳ Ｐゴシック" charset="0"/>
                          <a:cs typeface="Arial" charset="0"/>
                        </a:rPr>
                        <a:t>E. coli </a:t>
                      </a:r>
                      <a:r>
                        <a:rPr kumimoji="0" lang="en-US" sz="1200" b="1" i="0" u="none" strike="noStrike" cap="none" normalizeH="0" baseline="0">
                          <a:ln>
                            <a:noFill/>
                          </a:ln>
                          <a:solidFill>
                            <a:srgbClr val="000000"/>
                          </a:solidFill>
                          <a:effectLst/>
                          <a:latin typeface="Arial" charset="0"/>
                          <a:ea typeface="ＭＳ Ｐゴシック" charset="0"/>
                          <a:cs typeface="Arial" charset="0"/>
                        </a:rPr>
                        <a:t>ORFan clusters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3773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944 (25%)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1953 (52%)</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876 (23%)</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extLst>
                  <a:ext uri="{0D108BD9-81ED-4DB2-BD59-A6C34878D82A}">
                    <a16:rowId xmlns:a16="http://schemas.microsoft.com/office/drawing/2014/main" val="10001"/>
                  </a:ext>
                </a:extLst>
              </a:tr>
              <a:tr h="708025">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Clusters of  </a:t>
                      </a:r>
                      <a:r>
                        <a:rPr kumimoji="0" lang="en-US" sz="1200" b="1" i="1" u="none" strike="noStrike" cap="none" normalizeH="0" baseline="0">
                          <a:ln>
                            <a:noFill/>
                          </a:ln>
                          <a:solidFill>
                            <a:srgbClr val="000000"/>
                          </a:solidFill>
                          <a:effectLst/>
                          <a:latin typeface="Arial" charset="0"/>
                          <a:ea typeface="ＭＳ Ｐゴシック" charset="0"/>
                          <a:cs typeface="Arial" charset="0"/>
                        </a:rPr>
                        <a:t>E.coli</a:t>
                      </a:r>
                      <a:r>
                        <a:rPr kumimoji="0" lang="en-US" sz="1200" b="1" i="0" u="none" strike="noStrike" cap="none" normalizeH="0" baseline="0">
                          <a:ln>
                            <a:noFill/>
                          </a:ln>
                          <a:solidFill>
                            <a:srgbClr val="000000"/>
                          </a:solidFill>
                          <a:effectLst/>
                          <a:latin typeface="Arial" charset="0"/>
                          <a:ea typeface="ＭＳ Ｐゴシック" charset="0"/>
                          <a:cs typeface="Arial" charset="0"/>
                        </a:rPr>
                        <a:t> sequences found in </a:t>
                      </a:r>
                      <a:r>
                        <a:rPr kumimoji="0" lang="en-US" sz="1200" b="1" i="1" u="none" strike="noStrike" cap="none" normalizeH="0" baseline="0">
                          <a:ln>
                            <a:noFill/>
                          </a:ln>
                          <a:solidFill>
                            <a:srgbClr val="000000"/>
                          </a:solidFill>
                          <a:effectLst/>
                          <a:latin typeface="Arial" charset="0"/>
                          <a:ea typeface="ＭＳ Ｐゴシック" charset="0"/>
                          <a:cs typeface="Arial" charset="0"/>
                        </a:rPr>
                        <a:t>Salmonella sp., Citrobacter sp.</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610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104 (17%)</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423(69%)</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83 (14%)</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extLst>
                  <a:ext uri="{0D108BD9-81ED-4DB2-BD59-A6C34878D82A}">
                    <a16:rowId xmlns:a16="http://schemas.microsoft.com/office/drawing/2014/main" val="10002"/>
                  </a:ext>
                </a:extLst>
              </a:tr>
              <a:tr h="655638">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Clusters of  </a:t>
                      </a:r>
                      <a:r>
                        <a:rPr kumimoji="0" lang="en-US" sz="1200" b="1" i="1" u="none" strike="noStrike" cap="none" normalizeH="0" baseline="0">
                          <a:ln>
                            <a:noFill/>
                          </a:ln>
                          <a:solidFill>
                            <a:srgbClr val="000000"/>
                          </a:solidFill>
                          <a:effectLst/>
                          <a:latin typeface="Arial" charset="0"/>
                          <a:ea typeface="ＭＳ Ｐゴシック" charset="0"/>
                          <a:cs typeface="Arial" charset="0"/>
                        </a:rPr>
                        <a:t>E.coli </a:t>
                      </a:r>
                      <a:r>
                        <a:rPr kumimoji="0" lang="en-US" sz="1200" b="1" i="0" u="none" strike="noStrike" cap="none" normalizeH="0" baseline="0">
                          <a:ln>
                            <a:noFill/>
                          </a:ln>
                          <a:solidFill>
                            <a:srgbClr val="000000"/>
                          </a:solidFill>
                          <a:effectLst/>
                          <a:latin typeface="Arial" charset="0"/>
                          <a:ea typeface="ＭＳ Ｐゴシック" charset="0"/>
                          <a:cs typeface="Arial" charset="0"/>
                        </a:rPr>
                        <a:t>sequences found in some </a:t>
                      </a:r>
                      <a:r>
                        <a:rPr kumimoji="0" lang="en-US" sz="1200" b="1" i="1" u="none" strike="noStrike" cap="none" normalizeH="0" baseline="0">
                          <a:ln>
                            <a:noFill/>
                          </a:ln>
                          <a:solidFill>
                            <a:srgbClr val="000000"/>
                          </a:solidFill>
                          <a:effectLst/>
                          <a:latin typeface="Arial" charset="0"/>
                          <a:ea typeface="ＭＳ Ｐゴシック" charset="0"/>
                          <a:cs typeface="Arial" charset="0"/>
                        </a:rPr>
                        <a:t>Enterobacteriaceae </a:t>
                      </a:r>
                      <a:r>
                        <a:rPr kumimoji="0" lang="en-US" sz="1200" b="1" i="0" u="none" strike="noStrike" cap="none" normalizeH="0" baseline="0">
                          <a:ln>
                            <a:noFill/>
                          </a:ln>
                          <a:solidFill>
                            <a:srgbClr val="000000"/>
                          </a:solidFill>
                          <a:effectLst/>
                          <a:latin typeface="Arial" charset="0"/>
                          <a:ea typeface="ＭＳ Ｐゴシック" charset="0"/>
                          <a:cs typeface="Arial" charset="0"/>
                        </a:rPr>
                        <a:t>only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373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8 (2%)</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365 (98%)</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0 (0%)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9323827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152651"/>
            <a:ext cx="5524500" cy="3883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8722" name="Rectangle 3"/>
          <p:cNvSpPr>
            <a:spLocks noChangeArrowheads="1"/>
          </p:cNvSpPr>
          <p:nvPr/>
        </p:nvSpPr>
        <p:spPr bwMode="auto">
          <a:xfrm>
            <a:off x="1752600" y="304800"/>
            <a:ext cx="85725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eaLnBrk="0" fontAlgn="base" hangingPunct="0">
              <a:spcBef>
                <a:spcPct val="0"/>
              </a:spcBef>
              <a:spcAft>
                <a:spcPct val="0"/>
              </a:spcAft>
            </a:pPr>
            <a:r>
              <a:rPr lang="en-US" sz="2400">
                <a:solidFill>
                  <a:srgbClr val="000000"/>
                </a:solidFill>
                <a:latin typeface="Arial" charset="0"/>
                <a:ea typeface="ＭＳ Ｐゴシック" charset="0"/>
                <a:cs typeface="ＭＳ Ｐゴシック" charset="0"/>
              </a:rPr>
              <a:t>Vincent Daubin and Howard Ochman: Bacterial Genomes as New Gene Homes: The Genealogy of ORFans in </a:t>
            </a:r>
            <a:r>
              <a:rPr lang="en-US" sz="2400" i="1">
                <a:solidFill>
                  <a:srgbClr val="000000"/>
                </a:solidFill>
                <a:latin typeface="Arial" charset="0"/>
                <a:ea typeface="ＭＳ Ｐゴシック" charset="0"/>
                <a:cs typeface="ＭＳ Ｐゴシック" charset="0"/>
              </a:rPr>
              <a:t>E. coli.  Genome Research 14:1036-1042, 2004  </a:t>
            </a:r>
            <a:endParaRPr lang="en-US" sz="2400">
              <a:solidFill>
                <a:srgbClr val="000000"/>
              </a:solidFill>
              <a:latin typeface="Arial" charset="0"/>
              <a:ea typeface="ＭＳ Ｐゴシック" charset="0"/>
              <a:cs typeface="ＭＳ Ｐゴシック" charset="0"/>
            </a:endParaRPr>
          </a:p>
          <a:p>
            <a:pPr eaLnBrk="0" fontAlgn="base" hangingPunct="0">
              <a:spcBef>
                <a:spcPct val="0"/>
              </a:spcBef>
              <a:spcAft>
                <a:spcPct val="0"/>
              </a:spcAft>
            </a:pPr>
            <a:r>
              <a:rPr lang="en-US" sz="2400">
                <a:solidFill>
                  <a:srgbClr val="000000"/>
                </a:solidFill>
                <a:latin typeface="Arial" charset="0"/>
                <a:ea typeface="ＭＳ Ｐゴシック" charset="0"/>
                <a:cs typeface="ＭＳ Ｐゴシック" charset="0"/>
              </a:rPr>
              <a:t> </a:t>
            </a:r>
          </a:p>
        </p:txBody>
      </p:sp>
      <p:sp>
        <p:nvSpPr>
          <p:cNvPr id="158723" name="Text Box 4"/>
          <p:cNvSpPr txBox="1">
            <a:spLocks noChangeArrowheads="1"/>
          </p:cNvSpPr>
          <p:nvPr/>
        </p:nvSpPr>
        <p:spPr bwMode="auto">
          <a:xfrm>
            <a:off x="1524000" y="2841626"/>
            <a:ext cx="3048000" cy="283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000" i="1">
                <a:solidFill>
                  <a:srgbClr val="000000"/>
                </a:solidFill>
              </a:rPr>
              <a:t>The ratio of non-synonymous to synonymous substitutions for genes found only in the E.coli - Salmonella clade is lower than 1, but larger than for more widely distributed genes.  </a:t>
            </a:r>
          </a:p>
        </p:txBody>
      </p:sp>
      <p:sp>
        <p:nvSpPr>
          <p:cNvPr id="158724" name="Line 5"/>
          <p:cNvSpPr>
            <a:spLocks noChangeShapeType="1"/>
          </p:cNvSpPr>
          <p:nvPr/>
        </p:nvSpPr>
        <p:spPr bwMode="auto">
          <a:xfrm>
            <a:off x="3763963" y="3352800"/>
            <a:ext cx="2895600" cy="0"/>
          </a:xfrm>
          <a:prstGeom prst="line">
            <a:avLst/>
          </a:prstGeom>
          <a:noFill/>
          <a:ln w="76200">
            <a:solidFill>
              <a:srgbClr val="5BD75B"/>
            </a:solidFill>
            <a:round/>
            <a:headEnd/>
            <a:tailEnd type="triangle" w="med" len="med"/>
          </a:ln>
          <a:extLst>
            <a:ext uri="{909E8E84-426E-40dd-AFC4-6F175D3DCCD1}">
              <a14:hiddenFill xmlns:a14="http://schemas.microsoft.com/office/drawing/2010/main" xmlns="">
                <a:noFill/>
              </a14:hiddenFill>
            </a:ext>
          </a:extLst>
        </p:spPr>
        <p:txBody>
          <a:bodyPr lIns="91429" tIns="45714" rIns="91429" bIns="45714"/>
          <a:lstStyle/>
          <a:p>
            <a:pPr eaLnBrk="0" fontAlgn="base" hangingPunct="0">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58725" name="Text Box 6"/>
          <p:cNvSpPr txBox="1">
            <a:spLocks noChangeArrowheads="1"/>
          </p:cNvSpPr>
          <p:nvPr/>
        </p:nvSpPr>
        <p:spPr bwMode="auto">
          <a:xfrm>
            <a:off x="4419600" y="6035676"/>
            <a:ext cx="63706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200">
                <a:solidFill>
                  <a:srgbClr val="000000"/>
                </a:solidFill>
              </a:rPr>
              <a:t>Fig. 3 from Vincent Daubin and Howard Ochman,</a:t>
            </a:r>
            <a:r>
              <a:rPr lang="en-US" sz="1200" i="1">
                <a:solidFill>
                  <a:srgbClr val="000000"/>
                </a:solidFill>
              </a:rPr>
              <a:t>  Genome Research 14:1036-1042, 2004</a:t>
            </a:r>
          </a:p>
          <a:p>
            <a:pPr eaLnBrk="1" fontAlgn="base" hangingPunct="1">
              <a:spcBef>
                <a:spcPct val="0"/>
              </a:spcBef>
              <a:spcAft>
                <a:spcPct val="0"/>
              </a:spcAft>
            </a:pPr>
            <a:endParaRPr lang="en-US" sz="1200">
              <a:solidFill>
                <a:srgbClr val="000000"/>
              </a:solidFill>
            </a:endParaRPr>
          </a:p>
        </p:txBody>
      </p:sp>
      <p:cxnSp>
        <p:nvCxnSpPr>
          <p:cNvPr id="158726" name="Straight Arrow Connector 6"/>
          <p:cNvCxnSpPr>
            <a:cxnSpLocks noChangeShapeType="1"/>
          </p:cNvCxnSpPr>
          <p:nvPr/>
        </p:nvCxnSpPr>
        <p:spPr bwMode="auto">
          <a:xfrm flipV="1">
            <a:off x="6245225" y="5318125"/>
            <a:ext cx="3479800" cy="7938"/>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58727" name="TextBox 7"/>
          <p:cNvSpPr txBox="1">
            <a:spLocks noChangeArrowheads="1"/>
          </p:cNvSpPr>
          <p:nvPr/>
        </p:nvSpPr>
        <p:spPr bwMode="auto">
          <a:xfrm>
            <a:off x="6462714" y="4987926"/>
            <a:ext cx="326548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400" b="1">
                <a:solidFill>
                  <a:srgbClr val="000000"/>
                </a:solidFill>
                <a:cs typeface="Arial" charset="0"/>
              </a:rPr>
              <a:t>Increasing phylogenetic depth</a:t>
            </a:r>
          </a:p>
        </p:txBody>
      </p:sp>
    </p:spTree>
    <p:extLst>
      <p:ext uri="{BB962C8B-B14F-4D97-AF65-F5344CB8AC3E}">
        <p14:creationId xmlns:p14="http://schemas.microsoft.com/office/powerpoint/2010/main" val="3143181398"/>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0769" name="Object 2"/>
          <p:cNvGraphicFramePr>
            <a:graphicFrameLocks noChangeAspect="1"/>
          </p:cNvGraphicFramePr>
          <p:nvPr/>
        </p:nvGraphicFramePr>
        <p:xfrm>
          <a:off x="2743201" y="1449388"/>
          <a:ext cx="6297613" cy="4722812"/>
        </p:xfrm>
        <a:graphic>
          <a:graphicData uri="http://schemas.openxmlformats.org/presentationml/2006/ole">
            <mc:AlternateContent xmlns:mc="http://schemas.openxmlformats.org/markup-compatibility/2006">
              <mc:Choice xmlns:v="urn:schemas-microsoft-com:vml" Requires="v">
                <p:oleObj spid="_x0000_s6147" name="Photo Editor Photo" r:id="rId4" imgW="6095238" imgH="4572396" progId="">
                  <p:embed/>
                </p:oleObj>
              </mc:Choice>
              <mc:Fallback>
                <p:oleObj name="Photo Editor Photo" r:id="rId4" imgW="6095238" imgH="4572396" progId="">
                  <p:embed/>
                  <p:pic>
                    <p:nvPicPr>
                      <p:cNvPr id="160769"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1" y="1449388"/>
                        <a:ext cx="6297613" cy="47228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60770" name="Text Box 3"/>
          <p:cNvSpPr txBox="1">
            <a:spLocks noChangeArrowheads="1"/>
          </p:cNvSpPr>
          <p:nvPr/>
        </p:nvSpPr>
        <p:spPr bwMode="auto">
          <a:xfrm>
            <a:off x="1812926" y="115888"/>
            <a:ext cx="8016875" cy="1631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000" dirty="0">
                <a:solidFill>
                  <a:srgbClr val="000000"/>
                </a:solidFill>
              </a:rPr>
              <a:t>Trunk-of-my-car analogy:  Hardly anything in there is the is the result of providing a selective advantage.  Some items are removed quickly (purifying selection), some are useful under some conditions, but most things do not alter the fitness.   See </a:t>
            </a:r>
            <a:r>
              <a:rPr lang="en-US" sz="2000" dirty="0">
                <a:solidFill>
                  <a:srgbClr val="000000"/>
                </a:solidFill>
                <a:hlinkClick r:id="rId6"/>
              </a:rPr>
              <a:t>here </a:t>
            </a:r>
            <a:r>
              <a:rPr lang="en-US" sz="2000" dirty="0">
                <a:solidFill>
                  <a:srgbClr val="000000"/>
                </a:solidFill>
              </a:rPr>
              <a:t>for a published version. </a:t>
            </a:r>
          </a:p>
        </p:txBody>
      </p:sp>
      <p:pic>
        <p:nvPicPr>
          <p:cNvPr id="160771" name="Picture 4" descr="roquefo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1" y="2859089"/>
            <a:ext cx="2193925" cy="202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0772" name="Line 5"/>
          <p:cNvSpPr>
            <a:spLocks noChangeShapeType="1"/>
          </p:cNvSpPr>
          <p:nvPr/>
        </p:nvSpPr>
        <p:spPr bwMode="auto">
          <a:xfrm>
            <a:off x="1812926" y="2859088"/>
            <a:ext cx="1692275" cy="1649412"/>
          </a:xfrm>
          <a:prstGeom prst="line">
            <a:avLst/>
          </a:prstGeom>
          <a:noFill/>
          <a:ln w="76200">
            <a:solidFill>
              <a:srgbClr val="FF9900"/>
            </a:solidFill>
            <a:round/>
            <a:headEnd/>
            <a:tailEnd/>
          </a:ln>
          <a:extLst>
            <a:ext uri="{909E8E84-426E-40dd-AFC4-6F175D3DCCD1}">
              <a14:hiddenFill xmlns:a14="http://schemas.microsoft.com/office/drawing/2010/main" xmlns="">
                <a:noFill/>
              </a14:hiddenFill>
            </a:ext>
          </a:extLst>
        </p:spPr>
        <p:txBody>
          <a:bodyPr lIns="91429" tIns="45714" rIns="91429" bIns="45714"/>
          <a:lstStyle/>
          <a:p>
            <a:pPr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0773" name="Line 6"/>
          <p:cNvSpPr>
            <a:spLocks noChangeShapeType="1"/>
          </p:cNvSpPr>
          <p:nvPr/>
        </p:nvSpPr>
        <p:spPr bwMode="auto">
          <a:xfrm flipV="1">
            <a:off x="1812926" y="2859088"/>
            <a:ext cx="1692275" cy="1649412"/>
          </a:xfrm>
          <a:prstGeom prst="line">
            <a:avLst/>
          </a:prstGeom>
          <a:noFill/>
          <a:ln w="76200">
            <a:solidFill>
              <a:srgbClr val="FF9900"/>
            </a:solidFill>
            <a:round/>
            <a:headEnd/>
            <a:tailEnd/>
          </a:ln>
          <a:extLst>
            <a:ext uri="{909E8E84-426E-40dd-AFC4-6F175D3DCCD1}">
              <a14:hiddenFill xmlns:a14="http://schemas.microsoft.com/office/drawing/2010/main" xmlns="">
                <a:noFill/>
              </a14:hiddenFill>
            </a:ext>
          </a:extLst>
        </p:spPr>
        <p:txBody>
          <a:bodyPr lIns="91429" tIns="45714" rIns="91429" bIns="45714"/>
          <a:lstStyle/>
          <a:p>
            <a:pPr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nvGrpSpPr>
          <p:cNvPr id="160774" name="Group 7"/>
          <p:cNvGrpSpPr>
            <a:grpSpLocks/>
          </p:cNvGrpSpPr>
          <p:nvPr/>
        </p:nvGrpSpPr>
        <p:grpSpPr bwMode="auto">
          <a:xfrm>
            <a:off x="8610601" y="873126"/>
            <a:ext cx="1954213" cy="4537075"/>
            <a:chOff x="4224" y="288"/>
            <a:chExt cx="1375" cy="3002"/>
          </a:xfrm>
        </p:grpSpPr>
        <p:pic>
          <p:nvPicPr>
            <p:cNvPr id="160778" name="Picture 8" descr="TNT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24" y="816"/>
              <a:ext cx="734" cy="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0779" name="Picture 9" descr="TNT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5" y="1051"/>
              <a:ext cx="734" cy="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0780" name="Picture 10" descr="TNT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1" y="288"/>
              <a:ext cx="734" cy="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60775" name="Line 11"/>
          <p:cNvSpPr>
            <a:spLocks noChangeShapeType="1"/>
          </p:cNvSpPr>
          <p:nvPr/>
        </p:nvSpPr>
        <p:spPr bwMode="auto">
          <a:xfrm>
            <a:off x="8659813" y="2627313"/>
            <a:ext cx="1905000" cy="1981200"/>
          </a:xfrm>
          <a:prstGeom prst="line">
            <a:avLst/>
          </a:prstGeom>
          <a:noFill/>
          <a:ln w="76200">
            <a:solidFill>
              <a:srgbClr val="FF9900"/>
            </a:solidFill>
            <a:round/>
            <a:headEnd/>
            <a:tailEnd/>
          </a:ln>
          <a:extLst>
            <a:ext uri="{909E8E84-426E-40dd-AFC4-6F175D3DCCD1}">
              <a14:hiddenFill xmlns:a14="http://schemas.microsoft.com/office/drawing/2010/main" xmlns="">
                <a:noFill/>
              </a14:hiddenFill>
            </a:ext>
          </a:extLst>
        </p:spPr>
        <p:txBody>
          <a:bodyPr lIns="91429" tIns="45714" rIns="91429" bIns="45714"/>
          <a:lstStyle/>
          <a:p>
            <a:pPr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0776" name="Line 12"/>
          <p:cNvSpPr>
            <a:spLocks noChangeShapeType="1"/>
          </p:cNvSpPr>
          <p:nvPr/>
        </p:nvSpPr>
        <p:spPr bwMode="auto">
          <a:xfrm flipV="1">
            <a:off x="8659813" y="2627313"/>
            <a:ext cx="1905000" cy="1981200"/>
          </a:xfrm>
          <a:prstGeom prst="line">
            <a:avLst/>
          </a:prstGeom>
          <a:noFill/>
          <a:ln w="76200">
            <a:solidFill>
              <a:srgbClr val="FF9900"/>
            </a:solidFill>
            <a:round/>
            <a:headEnd/>
            <a:tailEnd/>
          </a:ln>
          <a:extLst>
            <a:ext uri="{909E8E84-426E-40dd-AFC4-6F175D3DCCD1}">
              <a14:hiddenFill xmlns:a14="http://schemas.microsoft.com/office/drawing/2010/main" xmlns="">
                <a:noFill/>
              </a14:hiddenFill>
            </a:ext>
          </a:extLst>
        </p:spPr>
        <p:txBody>
          <a:bodyPr lIns="91429" tIns="45714" rIns="91429" bIns="45714"/>
          <a:lstStyle/>
          <a:p>
            <a:pPr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0777" name="Text Box 13"/>
          <p:cNvSpPr txBox="1">
            <a:spLocks noChangeArrowheads="1"/>
          </p:cNvSpPr>
          <p:nvPr/>
        </p:nvSpPr>
        <p:spPr bwMode="auto">
          <a:xfrm>
            <a:off x="1720851" y="6156325"/>
            <a:ext cx="8843963"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700" b="1" i="1" dirty="0">
                <a:solidFill>
                  <a:srgbClr val="0066FF"/>
                </a:solidFill>
              </a:rPr>
              <a:t>Could some of the inferred purifying selection be due to the acquisition of novel detrimental characteristics (e.g., protein toxicity, HOPELESS MONSTERS)? </a:t>
            </a:r>
          </a:p>
        </p:txBody>
      </p:sp>
    </p:spTree>
    <p:extLst>
      <p:ext uri="{BB962C8B-B14F-4D97-AF65-F5344CB8AC3E}">
        <p14:creationId xmlns:p14="http://schemas.microsoft.com/office/powerpoint/2010/main" val="2936409887"/>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Title 1"/>
          <p:cNvSpPr>
            <a:spLocks noGrp="1"/>
          </p:cNvSpPr>
          <p:nvPr>
            <p:ph type="title"/>
          </p:nvPr>
        </p:nvSpPr>
        <p:spPr/>
        <p:txBody>
          <a:bodyPr/>
          <a:lstStyle/>
          <a:p>
            <a:pPr eaLnBrk="1" hangingPunct="1"/>
            <a:r>
              <a:rPr lang="en-US">
                <a:latin typeface="Arial" charset="0"/>
              </a:rPr>
              <a:t> </a:t>
            </a:r>
          </a:p>
        </p:txBody>
      </p:sp>
      <p:sp>
        <p:nvSpPr>
          <p:cNvPr id="272386" name="Title 1"/>
          <p:cNvSpPr txBox="1">
            <a:spLocks/>
          </p:cNvSpPr>
          <p:nvPr/>
        </p:nvSpPr>
        <p:spPr bwMode="gray">
          <a:xfrm>
            <a:off x="1857376" y="284163"/>
            <a:ext cx="8520113"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45627" rIns="0" bIns="45627"/>
          <a:lstStyle>
            <a:lvl1pPr defTabSz="450850" eaLnBrk="0" hangingPunct="0">
              <a:defRPr sz="2400">
                <a:solidFill>
                  <a:schemeClr val="tx1"/>
                </a:solidFill>
                <a:latin typeface="Arial" charset="0"/>
                <a:ea typeface="ＭＳ Ｐゴシック" charset="0"/>
                <a:cs typeface="ＭＳ Ｐゴシック" charset="0"/>
              </a:defRPr>
            </a:lvl1pPr>
            <a:lvl2pPr marL="742950" indent="-285750" defTabSz="450850" eaLnBrk="0" hangingPunct="0">
              <a:defRPr sz="2400">
                <a:solidFill>
                  <a:schemeClr val="tx1"/>
                </a:solidFill>
                <a:latin typeface="Arial" charset="0"/>
                <a:ea typeface="ＭＳ Ｐゴシック" charset="0"/>
              </a:defRPr>
            </a:lvl2pPr>
            <a:lvl3pPr marL="1143000" indent="-228600" defTabSz="450850" eaLnBrk="0" hangingPunct="0">
              <a:defRPr sz="2400">
                <a:solidFill>
                  <a:schemeClr val="tx1"/>
                </a:solidFill>
                <a:latin typeface="Arial" charset="0"/>
                <a:ea typeface="ＭＳ Ｐゴシック" charset="0"/>
              </a:defRPr>
            </a:lvl3pPr>
            <a:lvl4pPr marL="1600200" indent="-228600" defTabSz="450850" eaLnBrk="0" hangingPunct="0">
              <a:defRPr sz="2400">
                <a:solidFill>
                  <a:schemeClr val="tx1"/>
                </a:solidFill>
                <a:latin typeface="Arial" charset="0"/>
                <a:ea typeface="ＭＳ Ｐゴシック" charset="0"/>
              </a:defRPr>
            </a:lvl4pPr>
            <a:lvl5pPr marL="2057400" indent="-228600" defTabSz="450850" eaLnBrk="0" hangingPunct="0">
              <a:defRPr sz="2400">
                <a:solidFill>
                  <a:schemeClr val="tx1"/>
                </a:solidFill>
                <a:latin typeface="Arial" charset="0"/>
                <a:ea typeface="ＭＳ Ｐゴシック" charset="0"/>
              </a:defRPr>
            </a:lvl5pPr>
            <a:lvl6pPr marL="2514600" indent="-228600" defTabSz="4508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08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08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085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lnSpc>
                <a:spcPct val="90000"/>
              </a:lnSpc>
              <a:spcBef>
                <a:spcPct val="0"/>
              </a:spcBef>
              <a:spcAft>
                <a:spcPct val="0"/>
              </a:spcAft>
            </a:pPr>
            <a:r>
              <a:rPr lang="en-US" sz="2000" b="1">
                <a:solidFill>
                  <a:srgbClr val="000000"/>
                </a:solidFill>
                <a:cs typeface="Arial" charset="0"/>
              </a:rPr>
              <a:t>Vertically Inherited Genes  Not Expressed for Function</a:t>
            </a:r>
            <a:endParaRPr lang="en-US" sz="2000" b="1" i="1">
              <a:solidFill>
                <a:srgbClr val="000000"/>
              </a:solidFill>
              <a:cs typeface="Arial"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b="7365"/>
          <a:stretch>
            <a:fillRect/>
          </a:stretch>
        </p:blipFill>
        <p:spPr bwMode="auto">
          <a:xfrm>
            <a:off x="1857376" y="1808163"/>
            <a:ext cx="8569325" cy="443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721933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Title 1"/>
          <p:cNvSpPr>
            <a:spLocks noGrp="1"/>
          </p:cNvSpPr>
          <p:nvPr>
            <p:ph type="title"/>
          </p:nvPr>
        </p:nvSpPr>
        <p:spPr/>
        <p:txBody>
          <a:bodyPr/>
          <a:lstStyle/>
          <a:p>
            <a:pPr algn="ctr" eaLnBrk="1" hangingPunct="1"/>
            <a:r>
              <a:rPr lang="en-US" sz="2000">
                <a:latin typeface="Arial" charset="0"/>
              </a:rPr>
              <a:t>Counting Algorithm</a:t>
            </a:r>
          </a:p>
        </p:txBody>
      </p:sp>
      <p:pic>
        <p:nvPicPr>
          <p:cNvPr id="273410" name="Picture 2"/>
          <p:cNvPicPr>
            <a:picLocks noChangeAspect="1" noChangeArrowheads="1"/>
          </p:cNvPicPr>
          <p:nvPr/>
        </p:nvPicPr>
        <p:blipFill>
          <a:blip r:embed="rId2">
            <a:extLst>
              <a:ext uri="{28A0092B-C50C-407E-A947-70E740481C1C}">
                <a14:useLocalDpi xmlns:a14="http://schemas.microsoft.com/office/drawing/2010/main" val="0"/>
              </a:ext>
            </a:extLst>
          </a:blip>
          <a:srcRect l="3343" t="3099" r="2406" b="76241"/>
          <a:stretch>
            <a:fillRect/>
          </a:stretch>
        </p:blipFill>
        <p:spPr bwMode="auto">
          <a:xfrm>
            <a:off x="1660526" y="1049338"/>
            <a:ext cx="6556375" cy="1860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3411" name="Picture 3"/>
          <p:cNvPicPr>
            <a:picLocks noChangeAspect="1" noChangeArrowheads="1"/>
          </p:cNvPicPr>
          <p:nvPr/>
        </p:nvPicPr>
        <p:blipFill>
          <a:blip r:embed="rId3">
            <a:extLst>
              <a:ext uri="{28A0092B-C50C-407E-A947-70E740481C1C}">
                <a14:useLocalDpi xmlns:a14="http://schemas.microsoft.com/office/drawing/2010/main" val="0"/>
              </a:ext>
            </a:extLst>
          </a:blip>
          <a:srcRect l="3609" t="2892" r="1871" b="62604"/>
          <a:stretch>
            <a:fillRect/>
          </a:stretch>
        </p:blipFill>
        <p:spPr bwMode="auto">
          <a:xfrm>
            <a:off x="1701800" y="3476626"/>
            <a:ext cx="6472238" cy="305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ctangle 8"/>
          <p:cNvSpPr>
            <a:spLocks noChangeArrowheads="1"/>
          </p:cNvSpPr>
          <p:nvPr/>
        </p:nvSpPr>
        <p:spPr bwMode="auto">
          <a:xfrm>
            <a:off x="3698876" y="1049338"/>
            <a:ext cx="157163" cy="1776412"/>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89814" tIns="46705" rIns="89814" bIns="46705" anchor="ctr"/>
          <a:lstStyle/>
          <a:p>
            <a:pPr defTabSz="911225" eaLnBrk="0" fontAlgn="base" hangingPunct="0">
              <a:spcBef>
                <a:spcPct val="0"/>
              </a:spcBef>
              <a:spcAft>
                <a:spcPct val="0"/>
              </a:spcAft>
            </a:pPr>
            <a:endParaRPr lang="en-US" sz="2000">
              <a:solidFill>
                <a:srgbClr val="000000"/>
              </a:solidFill>
              <a:latin typeface="Arial" charset="0"/>
              <a:ea typeface="ＭＳ Ｐゴシック" charset="0"/>
              <a:cs typeface="ＭＳ Ｐゴシック" charset="0"/>
            </a:endParaRPr>
          </a:p>
        </p:txBody>
      </p:sp>
      <p:sp>
        <p:nvSpPr>
          <p:cNvPr id="11" name="Rectangle 10"/>
          <p:cNvSpPr>
            <a:spLocks noChangeArrowheads="1"/>
          </p:cNvSpPr>
          <p:nvPr/>
        </p:nvSpPr>
        <p:spPr bwMode="auto">
          <a:xfrm>
            <a:off x="3019425" y="3462338"/>
            <a:ext cx="158750" cy="1776412"/>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89814" tIns="46705" rIns="89814" bIns="46705" anchor="ctr"/>
          <a:lstStyle/>
          <a:p>
            <a:pPr defTabSz="911225" eaLnBrk="0" fontAlgn="base" hangingPunct="0">
              <a:spcBef>
                <a:spcPct val="0"/>
              </a:spcBef>
              <a:spcAft>
                <a:spcPct val="0"/>
              </a:spcAft>
            </a:pPr>
            <a:endParaRPr lang="en-US" sz="2000">
              <a:solidFill>
                <a:srgbClr val="000000"/>
              </a:solidFill>
              <a:latin typeface="Arial" charset="0"/>
              <a:ea typeface="ＭＳ Ｐゴシック" charset="0"/>
              <a:cs typeface="ＭＳ Ｐゴシック" charset="0"/>
            </a:endParaRPr>
          </a:p>
        </p:txBody>
      </p:sp>
      <p:graphicFrame>
        <p:nvGraphicFramePr>
          <p:cNvPr id="13" name="Diagram 12"/>
          <p:cNvGraphicFramePr/>
          <p:nvPr/>
        </p:nvGraphicFramePr>
        <p:xfrm>
          <a:off x="8139548" y="1251526"/>
          <a:ext cx="2528454" cy="51364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20" name="Group 19"/>
          <p:cNvGrpSpPr>
            <a:grpSpLocks/>
          </p:cNvGrpSpPr>
          <p:nvPr/>
        </p:nvGrpSpPr>
        <p:grpSpPr bwMode="auto">
          <a:xfrm>
            <a:off x="5021264" y="2936875"/>
            <a:ext cx="3057525" cy="412750"/>
            <a:chOff x="3497056" y="2936773"/>
            <a:chExt cx="3057306" cy="412581"/>
          </a:xfrm>
        </p:grpSpPr>
        <p:grpSp>
          <p:nvGrpSpPr>
            <p:cNvPr id="273422" name="Group 17"/>
            <p:cNvGrpSpPr>
              <a:grpSpLocks/>
            </p:cNvGrpSpPr>
            <p:nvPr/>
          </p:nvGrpSpPr>
          <p:grpSpPr bwMode="auto">
            <a:xfrm>
              <a:off x="3497056" y="2936773"/>
              <a:ext cx="998162" cy="412581"/>
              <a:chOff x="3497056" y="2936773"/>
              <a:chExt cx="998162" cy="412581"/>
            </a:xfrm>
          </p:grpSpPr>
          <p:cxnSp>
            <p:nvCxnSpPr>
              <p:cNvPr id="273424" name="Straight Arrow Connector 6"/>
              <p:cNvCxnSpPr>
                <a:cxnSpLocks noChangeShapeType="1"/>
              </p:cNvCxnSpPr>
              <p:nvPr/>
            </p:nvCxnSpPr>
            <p:spPr bwMode="auto">
              <a:xfrm>
                <a:off x="4118290" y="2936773"/>
                <a:ext cx="376928" cy="166360"/>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73425" name="Straight Arrow Connector 13"/>
              <p:cNvCxnSpPr>
                <a:cxnSpLocks noChangeShapeType="1"/>
              </p:cNvCxnSpPr>
              <p:nvPr/>
            </p:nvCxnSpPr>
            <p:spPr bwMode="auto">
              <a:xfrm flipV="1">
                <a:off x="3497056" y="3172692"/>
                <a:ext cx="998162" cy="176662"/>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273423" name="TextBox 18"/>
            <p:cNvSpPr txBox="1">
              <a:spLocks noChangeArrowheads="1"/>
            </p:cNvSpPr>
            <p:nvPr/>
          </p:nvSpPr>
          <p:spPr bwMode="auto">
            <a:xfrm>
              <a:off x="4495217" y="3012315"/>
              <a:ext cx="2059145"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b="1">
                  <a:solidFill>
                    <a:srgbClr val="000000"/>
                  </a:solidFill>
                </a:rPr>
                <a:t>1 non-synonymous change</a:t>
              </a:r>
            </a:p>
          </p:txBody>
        </p:sp>
      </p:grpSp>
      <p:grpSp>
        <p:nvGrpSpPr>
          <p:cNvPr id="273416" name="Group 3"/>
          <p:cNvGrpSpPr>
            <a:grpSpLocks/>
          </p:cNvGrpSpPr>
          <p:nvPr/>
        </p:nvGrpSpPr>
        <p:grpSpPr bwMode="auto">
          <a:xfrm>
            <a:off x="3470276" y="2813051"/>
            <a:ext cx="2360613" cy="246063"/>
            <a:chOff x="1947046" y="2813663"/>
            <a:chExt cx="2359708" cy="246224"/>
          </a:xfrm>
        </p:grpSpPr>
        <p:sp>
          <p:nvSpPr>
            <p:cNvPr id="273420" name="TextBox 2"/>
            <p:cNvSpPr txBox="1">
              <a:spLocks noChangeArrowheads="1"/>
            </p:cNvSpPr>
            <p:nvPr/>
          </p:nvSpPr>
          <p:spPr bwMode="auto">
            <a:xfrm>
              <a:off x="1947046" y="2813663"/>
              <a:ext cx="2359708" cy="246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000" b="1">
                  <a:solidFill>
                    <a:srgbClr val="000000"/>
                  </a:solidFill>
                </a:rPr>
                <a:t>X=2     1 nucleotide substitution</a:t>
              </a:r>
            </a:p>
          </p:txBody>
        </p:sp>
        <p:cxnSp>
          <p:nvCxnSpPr>
            <p:cNvPr id="273421" name="Straight Arrow Connector 15"/>
            <p:cNvCxnSpPr>
              <a:cxnSpLocks noChangeShapeType="1"/>
            </p:cNvCxnSpPr>
            <p:nvPr/>
          </p:nvCxnSpPr>
          <p:spPr bwMode="auto">
            <a:xfrm flipV="1">
              <a:off x="2416708" y="2948351"/>
              <a:ext cx="151758" cy="1"/>
            </a:xfrm>
            <a:prstGeom prst="straightConnector1">
              <a:avLst/>
            </a:prstGeom>
            <a:noFill/>
            <a:ln w="19050">
              <a:solidFill>
                <a:srgbClr val="0070C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273417" name="Group 7"/>
          <p:cNvGrpSpPr>
            <a:grpSpLocks/>
          </p:cNvGrpSpPr>
          <p:nvPr/>
        </p:nvGrpSpPr>
        <p:grpSpPr bwMode="auto">
          <a:xfrm>
            <a:off x="2800351" y="3225801"/>
            <a:ext cx="2359025" cy="246063"/>
            <a:chOff x="1275789" y="3226244"/>
            <a:chExt cx="2359708" cy="246224"/>
          </a:xfrm>
        </p:grpSpPr>
        <p:sp>
          <p:nvSpPr>
            <p:cNvPr id="273418" name="TextBox 11"/>
            <p:cNvSpPr txBox="1">
              <a:spLocks noChangeArrowheads="1"/>
            </p:cNvSpPr>
            <p:nvPr/>
          </p:nvSpPr>
          <p:spPr bwMode="auto">
            <a:xfrm>
              <a:off x="1275789" y="3226244"/>
              <a:ext cx="2359708" cy="246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000" b="1">
                  <a:solidFill>
                    <a:srgbClr val="000000"/>
                  </a:solidFill>
                </a:rPr>
                <a:t>X=2     1 amino acid substitution</a:t>
              </a:r>
            </a:p>
          </p:txBody>
        </p:sp>
        <p:cxnSp>
          <p:nvCxnSpPr>
            <p:cNvPr id="273419" name="Straight Arrow Connector 22"/>
            <p:cNvCxnSpPr>
              <a:cxnSpLocks noChangeShapeType="1"/>
            </p:cNvCxnSpPr>
            <p:nvPr/>
          </p:nvCxnSpPr>
          <p:spPr bwMode="auto">
            <a:xfrm flipV="1">
              <a:off x="1742453" y="3349354"/>
              <a:ext cx="151758" cy="1"/>
            </a:xfrm>
            <a:prstGeom prst="straightConnector1">
              <a:avLst/>
            </a:prstGeom>
            <a:noFill/>
            <a:ln w="19050">
              <a:solidFill>
                <a:srgbClr val="0070C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7585821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Title 1"/>
          <p:cNvSpPr>
            <a:spLocks noGrp="1"/>
          </p:cNvSpPr>
          <p:nvPr>
            <p:ph type="title"/>
          </p:nvPr>
        </p:nvSpPr>
        <p:spPr/>
        <p:txBody>
          <a:bodyPr/>
          <a:lstStyle/>
          <a:p>
            <a:pPr algn="ctr" eaLnBrk="1" hangingPunct="1"/>
            <a:r>
              <a:rPr lang="en-US" sz="2000">
                <a:latin typeface="Arial" charset="0"/>
              </a:rPr>
              <a:t>Simulation Algorithm</a:t>
            </a:r>
          </a:p>
        </p:txBody>
      </p:sp>
      <p:pic>
        <p:nvPicPr>
          <p:cNvPr id="274434" name="Picture 2"/>
          <p:cNvPicPr>
            <a:picLocks noChangeAspect="1" noChangeArrowheads="1"/>
          </p:cNvPicPr>
          <p:nvPr/>
        </p:nvPicPr>
        <p:blipFill>
          <a:blip r:embed="rId2">
            <a:extLst>
              <a:ext uri="{28A0092B-C50C-407E-A947-70E740481C1C}">
                <a14:useLocalDpi xmlns:a14="http://schemas.microsoft.com/office/drawing/2010/main" val="0"/>
              </a:ext>
            </a:extLst>
          </a:blip>
          <a:srcRect l="3343" t="3099" r="2406" b="76241"/>
          <a:stretch>
            <a:fillRect/>
          </a:stretch>
        </p:blipFill>
        <p:spPr bwMode="auto">
          <a:xfrm>
            <a:off x="1617664" y="1049338"/>
            <a:ext cx="6396037" cy="1814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9" name="Diagram 8"/>
          <p:cNvGraphicFramePr/>
          <p:nvPr/>
        </p:nvGraphicFramePr>
        <p:xfrm>
          <a:off x="8057188" y="1251526"/>
          <a:ext cx="2528454" cy="51364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a:spLocks noChangeArrowheads="1"/>
          </p:cNvSpPr>
          <p:nvPr/>
        </p:nvSpPr>
        <p:spPr bwMode="auto">
          <a:xfrm>
            <a:off x="3425825" y="1547814"/>
            <a:ext cx="292100" cy="149225"/>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89814" tIns="46705" rIns="89814" bIns="46705" anchor="ctr"/>
          <a:lstStyle/>
          <a:p>
            <a:pPr defTabSz="911225" eaLnBrk="0" fontAlgn="base" hangingPunct="0">
              <a:spcBef>
                <a:spcPct val="0"/>
              </a:spcBef>
              <a:spcAft>
                <a:spcPct val="0"/>
              </a:spcAft>
            </a:pPr>
            <a:endParaRPr lang="en-US" sz="2000">
              <a:solidFill>
                <a:srgbClr val="000000"/>
              </a:solidFill>
              <a:latin typeface="Arial" charset="0"/>
              <a:ea typeface="ＭＳ Ｐゴシック" charset="0"/>
              <a:cs typeface="ＭＳ Ｐゴシック" charset="0"/>
            </a:endParaRPr>
          </a:p>
        </p:txBody>
      </p:sp>
      <p:pic>
        <p:nvPicPr>
          <p:cNvPr id="274437" name="Picture 3"/>
          <p:cNvPicPr>
            <a:picLocks noChangeAspect="1" noChangeArrowheads="1"/>
          </p:cNvPicPr>
          <p:nvPr/>
        </p:nvPicPr>
        <p:blipFill>
          <a:blip r:embed="rId8">
            <a:extLst>
              <a:ext uri="{28A0092B-C50C-407E-A947-70E740481C1C}">
                <a14:useLocalDpi xmlns:a14="http://schemas.microsoft.com/office/drawing/2010/main" val="0"/>
              </a:ext>
            </a:extLst>
          </a:blip>
          <a:srcRect l="3609" t="2892" r="1871" b="62604"/>
          <a:stretch>
            <a:fillRect/>
          </a:stretch>
        </p:blipFill>
        <p:spPr bwMode="auto">
          <a:xfrm>
            <a:off x="1706564" y="3192464"/>
            <a:ext cx="6307137" cy="2979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Rectangle 11"/>
          <p:cNvSpPr>
            <a:spLocks noChangeArrowheads="1"/>
          </p:cNvSpPr>
          <p:nvPr/>
        </p:nvSpPr>
        <p:spPr bwMode="auto">
          <a:xfrm>
            <a:off x="2998789" y="3330576"/>
            <a:ext cx="136525" cy="1566863"/>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89814" tIns="46705" rIns="89814" bIns="46705" anchor="ctr"/>
          <a:lstStyle/>
          <a:p>
            <a:pPr defTabSz="911225" eaLnBrk="0" fontAlgn="base" hangingPunct="0">
              <a:spcBef>
                <a:spcPct val="0"/>
              </a:spcBef>
              <a:spcAft>
                <a:spcPct val="0"/>
              </a:spcAft>
            </a:pPr>
            <a:endParaRPr lang="en-US" sz="2000">
              <a:solidFill>
                <a:srgbClr val="000000"/>
              </a:solidFill>
              <a:latin typeface="Arial" charset="0"/>
              <a:ea typeface="ＭＳ Ｐゴシック" charset="0"/>
              <a:cs typeface="ＭＳ Ｐゴシック" charset="0"/>
            </a:endParaRPr>
          </a:p>
        </p:txBody>
      </p:sp>
      <p:sp>
        <p:nvSpPr>
          <p:cNvPr id="8" name="Rectangle 7"/>
          <p:cNvSpPr>
            <a:spLocks noChangeArrowheads="1"/>
          </p:cNvSpPr>
          <p:nvPr/>
        </p:nvSpPr>
        <p:spPr bwMode="auto">
          <a:xfrm>
            <a:off x="3417888" y="1506539"/>
            <a:ext cx="146050" cy="211137"/>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89814" tIns="46705" rIns="89814" bIns="46705" anchor="ctr"/>
          <a:lstStyle/>
          <a:p>
            <a:pPr defTabSz="911225" eaLnBrk="0" fontAlgn="base" hangingPunct="0">
              <a:spcBef>
                <a:spcPct val="0"/>
              </a:spcBef>
              <a:spcAft>
                <a:spcPct val="0"/>
              </a:spcAft>
            </a:pPr>
            <a:endParaRPr lang="en-US" sz="20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021992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xit" presetSubtype="0" fill="hold" grpId="1" nodeType="with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8" grpId="0" animBg="1"/>
      <p:bldP spid="8"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Title 1"/>
          <p:cNvSpPr>
            <a:spLocks noGrp="1"/>
          </p:cNvSpPr>
          <p:nvPr>
            <p:ph type="title"/>
          </p:nvPr>
        </p:nvSpPr>
        <p:spPr>
          <a:xfrm>
            <a:off x="1846263" y="217489"/>
            <a:ext cx="8520112" cy="668337"/>
          </a:xfrm>
        </p:spPr>
        <p:txBody>
          <a:bodyPr/>
          <a:lstStyle/>
          <a:p>
            <a:pPr algn="ctr" eaLnBrk="1" hangingPunct="1"/>
            <a:r>
              <a:rPr lang="en-US" sz="1800">
                <a:latin typeface="Arial" charset="0"/>
              </a:rPr>
              <a:t>Evolution of Coding DNA Sequences Under a Neutral Model</a:t>
            </a:r>
            <a:br>
              <a:rPr lang="en-US" sz="1800">
                <a:latin typeface="Arial" charset="0"/>
              </a:rPr>
            </a:br>
            <a:r>
              <a:rPr lang="en-US" sz="1800" i="1">
                <a:latin typeface="Arial" charset="0"/>
              </a:rPr>
              <a:t>E. coli </a:t>
            </a:r>
            <a:r>
              <a:rPr lang="en-US" sz="1800">
                <a:latin typeface="Arial" charset="0"/>
              </a:rPr>
              <a:t>Prophage Genes</a:t>
            </a:r>
          </a:p>
        </p:txBody>
      </p:sp>
      <p:pic>
        <p:nvPicPr>
          <p:cNvPr id="5141"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1339" y="4076701"/>
            <a:ext cx="3514725" cy="2551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42"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8463" y="4081463"/>
            <a:ext cx="3509962" cy="2546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44"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8463" y="1403350"/>
            <a:ext cx="3509962" cy="2547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a:spLocks noChangeArrowheads="1"/>
          </p:cNvSpPr>
          <p:nvPr/>
        </p:nvSpPr>
        <p:spPr bwMode="auto">
          <a:xfrm>
            <a:off x="6870700" y="1074739"/>
            <a:ext cx="3265488" cy="3075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400" b="1" dirty="0">
                <a:solidFill>
                  <a:srgbClr val="000000"/>
                </a:solidFill>
              </a:rPr>
              <a:t>Probability distribution</a:t>
            </a:r>
          </a:p>
        </p:txBody>
      </p:sp>
      <p:sp>
        <p:nvSpPr>
          <p:cNvPr id="32" name="TextBox 31"/>
          <p:cNvSpPr txBox="1">
            <a:spLocks noChangeArrowheads="1"/>
          </p:cNvSpPr>
          <p:nvPr/>
        </p:nvSpPr>
        <p:spPr bwMode="auto">
          <a:xfrm>
            <a:off x="3205164" y="1033464"/>
            <a:ext cx="3267075" cy="3075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400" b="1" dirty="0">
                <a:solidFill>
                  <a:srgbClr val="000000"/>
                </a:solidFill>
              </a:rPr>
              <a:t>Count distribution from simulations </a:t>
            </a:r>
          </a:p>
        </p:txBody>
      </p:sp>
      <p:sp>
        <p:nvSpPr>
          <p:cNvPr id="4" name="TextBox 3"/>
          <p:cNvSpPr txBox="1">
            <a:spLocks noChangeArrowheads="1"/>
          </p:cNvSpPr>
          <p:nvPr/>
        </p:nvSpPr>
        <p:spPr bwMode="auto">
          <a:xfrm>
            <a:off x="1574800" y="2133601"/>
            <a:ext cx="15573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200" b="1">
                <a:solidFill>
                  <a:srgbClr val="000000"/>
                </a:solidFill>
                <a:cs typeface="Arial" charset="0"/>
              </a:rPr>
              <a:t>Non-synonymous</a:t>
            </a:r>
          </a:p>
        </p:txBody>
      </p:sp>
      <p:sp>
        <p:nvSpPr>
          <p:cNvPr id="34" name="TextBox 33"/>
          <p:cNvSpPr txBox="1">
            <a:spLocks noChangeArrowheads="1"/>
          </p:cNvSpPr>
          <p:nvPr/>
        </p:nvSpPr>
        <p:spPr bwMode="auto">
          <a:xfrm>
            <a:off x="1574800" y="5213351"/>
            <a:ext cx="1557338"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200" b="1">
                <a:solidFill>
                  <a:srgbClr val="FF0000"/>
                </a:solidFill>
                <a:cs typeface="Arial" charset="0"/>
              </a:rPr>
              <a:t>Synonymous</a:t>
            </a:r>
          </a:p>
        </p:txBody>
      </p:sp>
      <p:pic>
        <p:nvPicPr>
          <p:cNvPr id="5145"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1339" y="1403350"/>
            <a:ext cx="3514725" cy="2552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9" name="Group 8"/>
          <p:cNvGrpSpPr>
            <a:grpSpLocks/>
          </p:cNvGrpSpPr>
          <p:nvPr/>
        </p:nvGrpSpPr>
        <p:grpSpPr bwMode="auto">
          <a:xfrm>
            <a:off x="7912100" y="2665413"/>
            <a:ext cx="1098550" cy="1009650"/>
            <a:chOff x="6388851" y="2665867"/>
            <a:chExt cx="1097948" cy="1008666"/>
          </a:xfrm>
        </p:grpSpPr>
        <p:cxnSp>
          <p:nvCxnSpPr>
            <p:cNvPr id="275478" name="Straight Arrow Connector 15"/>
            <p:cNvCxnSpPr>
              <a:cxnSpLocks noChangeShapeType="1"/>
            </p:cNvCxnSpPr>
            <p:nvPr/>
          </p:nvCxnSpPr>
          <p:spPr bwMode="auto">
            <a:xfrm flipH="1">
              <a:off x="6388851" y="3310959"/>
              <a:ext cx="196114"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5479" name="TextBox 6"/>
            <p:cNvSpPr txBox="1">
              <a:spLocks noChangeArrowheads="1"/>
            </p:cNvSpPr>
            <p:nvPr/>
          </p:nvSpPr>
          <p:spPr bwMode="auto">
            <a:xfrm>
              <a:off x="6501740" y="2665867"/>
              <a:ext cx="985059"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b="1">
                  <a:solidFill>
                    <a:srgbClr val="FF0000"/>
                  </a:solidFill>
                </a:rPr>
                <a:t>n= 90</a:t>
              </a:r>
            </a:p>
            <a:p>
              <a:pPr eaLnBrk="1" fontAlgn="base" hangingPunct="1">
                <a:spcBef>
                  <a:spcPct val="0"/>
                </a:spcBef>
                <a:spcAft>
                  <a:spcPct val="0"/>
                </a:spcAft>
              </a:pPr>
              <a:r>
                <a:rPr lang="en-US" sz="1000" b="1">
                  <a:solidFill>
                    <a:srgbClr val="FF0000"/>
                  </a:solidFill>
                </a:rPr>
                <a:t>k= 24</a:t>
              </a:r>
            </a:p>
            <a:p>
              <a:pPr eaLnBrk="1" fontAlgn="base" hangingPunct="1">
                <a:spcBef>
                  <a:spcPct val="0"/>
                </a:spcBef>
                <a:spcAft>
                  <a:spcPct val="0"/>
                </a:spcAft>
              </a:pPr>
              <a:r>
                <a:rPr lang="en-US" sz="1000" b="1">
                  <a:solidFill>
                    <a:srgbClr val="FF0000"/>
                  </a:solidFill>
                </a:rPr>
                <a:t>p=0.763</a:t>
              </a:r>
            </a:p>
            <a:p>
              <a:pPr eaLnBrk="1" fontAlgn="base" hangingPunct="1">
                <a:spcBef>
                  <a:spcPct val="0"/>
                </a:spcBef>
                <a:spcAft>
                  <a:spcPct val="0"/>
                </a:spcAft>
              </a:pPr>
              <a:r>
                <a:rPr lang="en-US" sz="1000" b="1">
                  <a:solidFill>
                    <a:srgbClr val="FF0000"/>
                  </a:solidFill>
                </a:rPr>
                <a:t>P(≤24)=3.63E-23</a:t>
              </a:r>
            </a:p>
          </p:txBody>
        </p:sp>
      </p:grpSp>
      <p:grpSp>
        <p:nvGrpSpPr>
          <p:cNvPr id="20" name="Group 19"/>
          <p:cNvGrpSpPr>
            <a:grpSpLocks/>
          </p:cNvGrpSpPr>
          <p:nvPr/>
        </p:nvGrpSpPr>
        <p:grpSpPr bwMode="auto">
          <a:xfrm>
            <a:off x="4384675" y="2973388"/>
            <a:ext cx="1098550" cy="671512"/>
            <a:chOff x="6388851" y="3003027"/>
            <a:chExt cx="1097948" cy="671506"/>
          </a:xfrm>
        </p:grpSpPr>
        <p:cxnSp>
          <p:nvCxnSpPr>
            <p:cNvPr id="275476" name="Straight Arrow Connector 20"/>
            <p:cNvCxnSpPr>
              <a:cxnSpLocks noChangeShapeType="1"/>
            </p:cNvCxnSpPr>
            <p:nvPr/>
          </p:nvCxnSpPr>
          <p:spPr bwMode="auto">
            <a:xfrm flipH="1">
              <a:off x="6388851" y="3310959"/>
              <a:ext cx="196114"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5477" name="TextBox 21"/>
            <p:cNvSpPr txBox="1">
              <a:spLocks noChangeArrowheads="1"/>
            </p:cNvSpPr>
            <p:nvPr/>
          </p:nvSpPr>
          <p:spPr bwMode="auto">
            <a:xfrm>
              <a:off x="6501740" y="3003027"/>
              <a:ext cx="98505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b="1">
                  <a:solidFill>
                    <a:srgbClr val="FF0000"/>
                  </a:solidFill>
                </a:rPr>
                <a:t>Observed=24</a:t>
              </a:r>
            </a:p>
            <a:p>
              <a:pPr eaLnBrk="1" fontAlgn="base" hangingPunct="1">
                <a:spcBef>
                  <a:spcPct val="0"/>
                </a:spcBef>
                <a:spcAft>
                  <a:spcPct val="0"/>
                </a:spcAft>
              </a:pPr>
              <a:r>
                <a:rPr lang="en-US" sz="1000" b="1">
                  <a:solidFill>
                    <a:srgbClr val="FF0000"/>
                  </a:solidFill>
                </a:rPr>
                <a:t>P(≤24) &lt; 10</a:t>
              </a:r>
              <a:r>
                <a:rPr lang="en-US" sz="1000" b="1" baseline="30000">
                  <a:solidFill>
                    <a:srgbClr val="FF0000"/>
                  </a:solidFill>
                </a:rPr>
                <a:t>-6</a:t>
              </a:r>
            </a:p>
          </p:txBody>
        </p:sp>
      </p:grpSp>
      <p:grpSp>
        <p:nvGrpSpPr>
          <p:cNvPr id="24" name="Group 23"/>
          <p:cNvGrpSpPr>
            <a:grpSpLocks/>
          </p:cNvGrpSpPr>
          <p:nvPr/>
        </p:nvGrpSpPr>
        <p:grpSpPr bwMode="auto">
          <a:xfrm>
            <a:off x="8616950" y="5346700"/>
            <a:ext cx="984250" cy="979488"/>
            <a:chOff x="6501740" y="2799185"/>
            <a:chExt cx="985059" cy="979127"/>
          </a:xfrm>
        </p:grpSpPr>
        <p:cxnSp>
          <p:nvCxnSpPr>
            <p:cNvPr id="275474" name="Straight Arrow Connector 24"/>
            <p:cNvCxnSpPr>
              <a:cxnSpLocks noChangeShapeType="1"/>
            </p:cNvCxnSpPr>
            <p:nvPr/>
          </p:nvCxnSpPr>
          <p:spPr bwMode="auto">
            <a:xfrm>
              <a:off x="6896212" y="3414738"/>
              <a:ext cx="311247"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5475" name="TextBox 25"/>
            <p:cNvSpPr txBox="1">
              <a:spLocks noChangeArrowheads="1"/>
            </p:cNvSpPr>
            <p:nvPr/>
          </p:nvSpPr>
          <p:spPr bwMode="auto">
            <a:xfrm>
              <a:off x="6501740" y="2799185"/>
              <a:ext cx="985059"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b="1">
                  <a:solidFill>
                    <a:srgbClr val="FF0000"/>
                  </a:solidFill>
                </a:rPr>
                <a:t>n= 90</a:t>
              </a:r>
            </a:p>
            <a:p>
              <a:pPr eaLnBrk="1" fontAlgn="base" hangingPunct="1">
                <a:spcBef>
                  <a:spcPct val="0"/>
                </a:spcBef>
                <a:spcAft>
                  <a:spcPct val="0"/>
                </a:spcAft>
              </a:pPr>
              <a:r>
                <a:rPr lang="en-US" sz="1000" b="1">
                  <a:solidFill>
                    <a:srgbClr val="FF0000"/>
                  </a:solidFill>
                </a:rPr>
                <a:t>k= 66</a:t>
              </a:r>
            </a:p>
            <a:p>
              <a:pPr eaLnBrk="1" fontAlgn="base" hangingPunct="1">
                <a:spcBef>
                  <a:spcPct val="0"/>
                </a:spcBef>
                <a:spcAft>
                  <a:spcPct val="0"/>
                </a:spcAft>
              </a:pPr>
              <a:r>
                <a:rPr lang="en-US" sz="1000" b="1">
                  <a:solidFill>
                    <a:srgbClr val="FF0000"/>
                  </a:solidFill>
                </a:rPr>
                <a:t>p=0.2365</a:t>
              </a:r>
            </a:p>
            <a:p>
              <a:pPr eaLnBrk="1" fontAlgn="base" hangingPunct="1">
                <a:spcBef>
                  <a:spcPct val="0"/>
                </a:spcBef>
                <a:spcAft>
                  <a:spcPct val="0"/>
                </a:spcAft>
              </a:pPr>
              <a:r>
                <a:rPr lang="en-US" sz="1000" b="1">
                  <a:solidFill>
                    <a:srgbClr val="FF0000"/>
                  </a:solidFill>
                </a:rPr>
                <a:t>P(≥66)=3.22E-23</a:t>
              </a:r>
            </a:p>
          </p:txBody>
        </p:sp>
      </p:grpSp>
      <p:grpSp>
        <p:nvGrpSpPr>
          <p:cNvPr id="28" name="Group 27"/>
          <p:cNvGrpSpPr>
            <a:grpSpLocks/>
          </p:cNvGrpSpPr>
          <p:nvPr/>
        </p:nvGrpSpPr>
        <p:grpSpPr bwMode="auto">
          <a:xfrm>
            <a:off x="4838700" y="5668963"/>
            <a:ext cx="985838" cy="671512"/>
            <a:chOff x="6388850" y="3017664"/>
            <a:chExt cx="985059" cy="671351"/>
          </a:xfrm>
        </p:grpSpPr>
        <p:cxnSp>
          <p:nvCxnSpPr>
            <p:cNvPr id="275472" name="Straight Arrow Connector 28"/>
            <p:cNvCxnSpPr>
              <a:cxnSpLocks noChangeShapeType="1"/>
            </p:cNvCxnSpPr>
            <p:nvPr/>
          </p:nvCxnSpPr>
          <p:spPr bwMode="auto">
            <a:xfrm>
              <a:off x="6828517" y="3325441"/>
              <a:ext cx="409304"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5473" name="TextBox 29"/>
            <p:cNvSpPr txBox="1">
              <a:spLocks noChangeArrowheads="1"/>
            </p:cNvSpPr>
            <p:nvPr/>
          </p:nvSpPr>
          <p:spPr bwMode="auto">
            <a:xfrm>
              <a:off x="6388850" y="3017664"/>
              <a:ext cx="98505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b="1">
                  <a:solidFill>
                    <a:srgbClr val="FF0000"/>
                  </a:solidFill>
                </a:rPr>
                <a:t>Observed=66</a:t>
              </a:r>
            </a:p>
            <a:p>
              <a:pPr eaLnBrk="1" fontAlgn="base" hangingPunct="1">
                <a:spcBef>
                  <a:spcPct val="0"/>
                </a:spcBef>
                <a:spcAft>
                  <a:spcPct val="0"/>
                </a:spcAft>
              </a:pPr>
              <a:r>
                <a:rPr lang="en-US" sz="1000" b="1">
                  <a:solidFill>
                    <a:srgbClr val="FF0000"/>
                  </a:solidFill>
                </a:rPr>
                <a:t>P(≥66) &lt; 10</a:t>
              </a:r>
              <a:r>
                <a:rPr lang="en-US" sz="1000" b="1" baseline="30000">
                  <a:solidFill>
                    <a:srgbClr val="FF0000"/>
                  </a:solidFill>
                </a:rPr>
                <a:t>-6</a:t>
              </a:r>
            </a:p>
          </p:txBody>
        </p:sp>
      </p:grpSp>
      <p:sp>
        <p:nvSpPr>
          <p:cNvPr id="6" name="TextBox 5"/>
          <p:cNvSpPr txBox="1">
            <a:spLocks noChangeArrowheads="1"/>
          </p:cNvSpPr>
          <p:nvPr/>
        </p:nvSpPr>
        <p:spPr bwMode="auto">
          <a:xfrm>
            <a:off x="3559175" y="1666876"/>
            <a:ext cx="1652588"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b="1">
                <a:solidFill>
                  <a:srgbClr val="FF0000"/>
                </a:solidFill>
              </a:rPr>
              <a:t>n=90</a:t>
            </a:r>
          </a:p>
        </p:txBody>
      </p:sp>
      <p:sp>
        <p:nvSpPr>
          <p:cNvPr id="27" name="TextBox 26"/>
          <p:cNvSpPr txBox="1">
            <a:spLocks noChangeArrowheads="1"/>
          </p:cNvSpPr>
          <p:nvPr/>
        </p:nvSpPr>
        <p:spPr bwMode="auto">
          <a:xfrm>
            <a:off x="4819650" y="4402138"/>
            <a:ext cx="1652588"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r>
              <a:rPr lang="en-US" sz="1000" b="1">
                <a:solidFill>
                  <a:srgbClr val="FF0000"/>
                </a:solidFill>
              </a:rPr>
              <a:t>n=90</a:t>
            </a:r>
          </a:p>
        </p:txBody>
      </p:sp>
    </p:spTree>
    <p:extLst>
      <p:ext uri="{BB962C8B-B14F-4D97-AF65-F5344CB8AC3E}">
        <p14:creationId xmlns:p14="http://schemas.microsoft.com/office/powerpoint/2010/main" val="19813193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145"/>
                                        </p:tgtEl>
                                        <p:attrNameLst>
                                          <p:attrName>style.visibility</p:attrName>
                                        </p:attrNameLst>
                                      </p:cBhvr>
                                      <p:to>
                                        <p:strVal val="visible"/>
                                      </p:to>
                                    </p:set>
                                    <p:animEffect transition="in" filter="fade">
                                      <p:cBhvr>
                                        <p:cTn id="13" dur="500"/>
                                        <p:tgtEl>
                                          <p:spTgt spid="514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5144"/>
                                        </p:tgtEl>
                                        <p:attrNameLst>
                                          <p:attrName>style.visibility</p:attrName>
                                        </p:attrNameLst>
                                      </p:cBhvr>
                                      <p:to>
                                        <p:strVal val="visible"/>
                                      </p:to>
                                    </p:set>
                                    <p:animEffect transition="in" filter="fade">
                                      <p:cBhvr>
                                        <p:cTn id="26" dur="500"/>
                                        <p:tgtEl>
                                          <p:spTgt spid="514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par>
                                <p:cTn id="40" presetID="10" presetClass="entr" presetSubtype="0" fill="hold" nodeType="withEffect">
                                  <p:stCondLst>
                                    <p:cond delay="0"/>
                                  </p:stCondLst>
                                  <p:childTnLst>
                                    <p:set>
                                      <p:cBhvr>
                                        <p:cTn id="41" dur="1" fill="hold">
                                          <p:stCondLst>
                                            <p:cond delay="0"/>
                                          </p:stCondLst>
                                        </p:cTn>
                                        <p:tgtEl>
                                          <p:spTgt spid="5141"/>
                                        </p:tgtEl>
                                        <p:attrNameLst>
                                          <p:attrName>style.visibility</p:attrName>
                                        </p:attrNameLst>
                                      </p:cBhvr>
                                      <p:to>
                                        <p:strVal val="visible"/>
                                      </p:to>
                                    </p:set>
                                    <p:animEffect transition="in" filter="fade">
                                      <p:cBhvr>
                                        <p:cTn id="42" dur="500"/>
                                        <p:tgtEl>
                                          <p:spTgt spid="514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nodeType="clickEffect">
                                  <p:stCondLst>
                                    <p:cond delay="0"/>
                                  </p:stCondLst>
                                  <p:childTnLst>
                                    <p:set>
                                      <p:cBhvr>
                                        <p:cTn id="54" dur="1" fill="hold">
                                          <p:stCondLst>
                                            <p:cond delay="0"/>
                                          </p:stCondLst>
                                        </p:cTn>
                                        <p:tgtEl>
                                          <p:spTgt spid="5142"/>
                                        </p:tgtEl>
                                        <p:attrNameLst>
                                          <p:attrName>style.visibility</p:attrName>
                                        </p:attrNameLst>
                                      </p:cBhvr>
                                      <p:to>
                                        <p:strVal val="visible"/>
                                      </p:to>
                                    </p:set>
                                    <p:animEffect transition="in" filter="fade">
                                      <p:cBhvr>
                                        <p:cTn id="55" dur="500"/>
                                        <p:tgtEl>
                                          <p:spTgt spid="5142"/>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2" grpId="0"/>
      <p:bldP spid="4" grpId="0"/>
      <p:bldP spid="34" grpId="0"/>
      <p:bldP spid="6" grpId="0"/>
      <p:bldP spid="27" grpId="0"/>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0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3713" y="1466850"/>
            <a:ext cx="3471862" cy="2520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1350" y="1466850"/>
            <a:ext cx="3473450" cy="2520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3713" y="4127501"/>
            <a:ext cx="3471862" cy="2519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9"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0563" y="4127501"/>
            <a:ext cx="3471862" cy="2519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TextBox 18"/>
          <p:cNvSpPr txBox="1">
            <a:spLocks noChangeArrowheads="1"/>
          </p:cNvSpPr>
          <p:nvPr/>
        </p:nvSpPr>
        <p:spPr bwMode="auto">
          <a:xfrm>
            <a:off x="6946900" y="1062039"/>
            <a:ext cx="3265488" cy="8308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b="1">
                <a:solidFill>
                  <a:srgbClr val="000000"/>
                </a:solidFill>
              </a:rPr>
              <a:t>Probability distribution</a:t>
            </a:r>
          </a:p>
        </p:txBody>
      </p:sp>
      <p:sp>
        <p:nvSpPr>
          <p:cNvPr id="20" name="TextBox 19"/>
          <p:cNvSpPr txBox="1">
            <a:spLocks noChangeArrowheads="1"/>
          </p:cNvSpPr>
          <p:nvPr/>
        </p:nvSpPr>
        <p:spPr bwMode="auto">
          <a:xfrm>
            <a:off x="3205164" y="1073151"/>
            <a:ext cx="3267075" cy="4614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b="1">
                <a:solidFill>
                  <a:srgbClr val="000000"/>
                </a:solidFill>
              </a:rPr>
              <a:t>Count distribution</a:t>
            </a:r>
          </a:p>
        </p:txBody>
      </p:sp>
      <p:sp>
        <p:nvSpPr>
          <p:cNvPr id="9" name="TextBox 8"/>
          <p:cNvSpPr txBox="1">
            <a:spLocks noChangeArrowheads="1"/>
          </p:cNvSpPr>
          <p:nvPr/>
        </p:nvSpPr>
        <p:spPr bwMode="auto">
          <a:xfrm>
            <a:off x="1673225" y="2408239"/>
            <a:ext cx="15573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200" b="1">
                <a:solidFill>
                  <a:srgbClr val="FF0000"/>
                </a:solidFill>
                <a:cs typeface="Arial" charset="0"/>
              </a:rPr>
              <a:t>Synonymous</a:t>
            </a:r>
          </a:p>
        </p:txBody>
      </p:sp>
      <p:sp>
        <p:nvSpPr>
          <p:cNvPr id="10" name="TextBox 9"/>
          <p:cNvSpPr txBox="1">
            <a:spLocks noChangeArrowheads="1"/>
          </p:cNvSpPr>
          <p:nvPr/>
        </p:nvSpPr>
        <p:spPr bwMode="auto">
          <a:xfrm>
            <a:off x="1673225" y="5110164"/>
            <a:ext cx="15573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200" b="1">
                <a:solidFill>
                  <a:srgbClr val="FF0000"/>
                </a:solidFill>
                <a:cs typeface="Arial" charset="0"/>
              </a:rPr>
              <a:t>Synonymous</a:t>
            </a:r>
          </a:p>
        </p:txBody>
      </p:sp>
      <p:grpSp>
        <p:nvGrpSpPr>
          <p:cNvPr id="11" name="Group 10"/>
          <p:cNvGrpSpPr>
            <a:grpSpLocks/>
          </p:cNvGrpSpPr>
          <p:nvPr/>
        </p:nvGrpSpPr>
        <p:grpSpPr bwMode="auto">
          <a:xfrm>
            <a:off x="8328025" y="5367339"/>
            <a:ext cx="1250950" cy="979487"/>
            <a:chOff x="6501740" y="2799185"/>
            <a:chExt cx="985059" cy="979127"/>
          </a:xfrm>
        </p:grpSpPr>
        <p:cxnSp>
          <p:nvCxnSpPr>
            <p:cNvPr id="276502" name="Straight Arrow Connector 11"/>
            <p:cNvCxnSpPr>
              <a:cxnSpLocks noChangeShapeType="1"/>
            </p:cNvCxnSpPr>
            <p:nvPr/>
          </p:nvCxnSpPr>
          <p:spPr bwMode="auto">
            <a:xfrm>
              <a:off x="6896212" y="3414738"/>
              <a:ext cx="311247"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6503" name="TextBox 12"/>
            <p:cNvSpPr txBox="1">
              <a:spLocks noChangeArrowheads="1"/>
            </p:cNvSpPr>
            <p:nvPr/>
          </p:nvSpPr>
          <p:spPr bwMode="auto">
            <a:xfrm>
              <a:off x="6501740" y="2799185"/>
              <a:ext cx="985059" cy="614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b="1">
                  <a:solidFill>
                    <a:srgbClr val="FF0000"/>
                  </a:solidFill>
                </a:rPr>
                <a:t>n= 723</a:t>
              </a:r>
            </a:p>
            <a:p>
              <a:pPr eaLnBrk="1" fontAlgn="base" hangingPunct="1">
                <a:spcBef>
                  <a:spcPct val="0"/>
                </a:spcBef>
                <a:spcAft>
                  <a:spcPct val="0"/>
                </a:spcAft>
              </a:pPr>
              <a:r>
                <a:rPr lang="en-US" sz="1000" b="1">
                  <a:solidFill>
                    <a:srgbClr val="FF0000"/>
                  </a:solidFill>
                </a:rPr>
                <a:t>k= 498</a:t>
              </a:r>
            </a:p>
            <a:p>
              <a:pPr eaLnBrk="1" fontAlgn="base" hangingPunct="1">
                <a:spcBef>
                  <a:spcPct val="0"/>
                </a:spcBef>
                <a:spcAft>
                  <a:spcPct val="0"/>
                </a:spcAft>
              </a:pPr>
              <a:r>
                <a:rPr lang="en-US" sz="1000" b="1">
                  <a:solidFill>
                    <a:srgbClr val="FF0000"/>
                  </a:solidFill>
                </a:rPr>
                <a:t>p=0.232</a:t>
              </a:r>
            </a:p>
            <a:p>
              <a:pPr eaLnBrk="1" fontAlgn="base" hangingPunct="1">
                <a:spcBef>
                  <a:spcPct val="0"/>
                </a:spcBef>
                <a:spcAft>
                  <a:spcPct val="0"/>
                </a:spcAft>
              </a:pPr>
              <a:r>
                <a:rPr lang="en-US" sz="1000" b="1">
                  <a:solidFill>
                    <a:srgbClr val="FF0000"/>
                  </a:solidFill>
                </a:rPr>
                <a:t>P(≥498)=6.41E-149</a:t>
              </a:r>
            </a:p>
          </p:txBody>
        </p:sp>
      </p:grpSp>
      <p:grpSp>
        <p:nvGrpSpPr>
          <p:cNvPr id="14" name="Group 13"/>
          <p:cNvGrpSpPr>
            <a:grpSpLocks/>
          </p:cNvGrpSpPr>
          <p:nvPr/>
        </p:nvGrpSpPr>
        <p:grpSpPr bwMode="auto">
          <a:xfrm>
            <a:off x="8428039" y="2727325"/>
            <a:ext cx="1196975" cy="977900"/>
            <a:chOff x="6501740" y="2799185"/>
            <a:chExt cx="1195820" cy="979127"/>
          </a:xfrm>
        </p:grpSpPr>
        <p:cxnSp>
          <p:nvCxnSpPr>
            <p:cNvPr id="276500" name="Straight Arrow Connector 15"/>
            <p:cNvCxnSpPr>
              <a:cxnSpLocks noChangeShapeType="1"/>
            </p:cNvCxnSpPr>
            <p:nvPr/>
          </p:nvCxnSpPr>
          <p:spPr bwMode="auto">
            <a:xfrm>
              <a:off x="6896212" y="3414738"/>
              <a:ext cx="311247"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6501" name="TextBox 16"/>
            <p:cNvSpPr txBox="1">
              <a:spLocks noChangeArrowheads="1"/>
            </p:cNvSpPr>
            <p:nvPr/>
          </p:nvSpPr>
          <p:spPr bwMode="auto">
            <a:xfrm>
              <a:off x="6501740" y="2799185"/>
              <a:ext cx="1195820"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b="1">
                  <a:solidFill>
                    <a:srgbClr val="FF0000"/>
                  </a:solidFill>
                </a:rPr>
                <a:t>n= 375</a:t>
              </a:r>
            </a:p>
            <a:p>
              <a:pPr eaLnBrk="1" fontAlgn="base" hangingPunct="1">
                <a:spcBef>
                  <a:spcPct val="0"/>
                </a:spcBef>
                <a:spcAft>
                  <a:spcPct val="0"/>
                </a:spcAft>
              </a:pPr>
              <a:r>
                <a:rPr lang="en-US" sz="1000" b="1">
                  <a:solidFill>
                    <a:srgbClr val="FF0000"/>
                  </a:solidFill>
                </a:rPr>
                <a:t>k= 243</a:t>
              </a:r>
            </a:p>
            <a:p>
              <a:pPr eaLnBrk="1" fontAlgn="base" hangingPunct="1">
                <a:spcBef>
                  <a:spcPct val="0"/>
                </a:spcBef>
                <a:spcAft>
                  <a:spcPct val="0"/>
                </a:spcAft>
              </a:pPr>
              <a:r>
                <a:rPr lang="en-US" sz="1000" b="1">
                  <a:solidFill>
                    <a:srgbClr val="FF0000"/>
                  </a:solidFill>
                </a:rPr>
                <a:t>p=0.237</a:t>
              </a:r>
            </a:p>
            <a:p>
              <a:pPr eaLnBrk="1" fontAlgn="base" hangingPunct="1">
                <a:spcBef>
                  <a:spcPct val="0"/>
                </a:spcBef>
                <a:spcAft>
                  <a:spcPct val="0"/>
                </a:spcAft>
              </a:pPr>
              <a:r>
                <a:rPr lang="en-US" sz="1000" b="1">
                  <a:solidFill>
                    <a:srgbClr val="FF0000"/>
                  </a:solidFill>
                </a:rPr>
                <a:t>P(≥243)=7.92E-64</a:t>
              </a:r>
            </a:p>
          </p:txBody>
        </p:sp>
      </p:grpSp>
      <p:grpSp>
        <p:nvGrpSpPr>
          <p:cNvPr id="18" name="Group 17"/>
          <p:cNvGrpSpPr>
            <a:grpSpLocks/>
          </p:cNvGrpSpPr>
          <p:nvPr/>
        </p:nvGrpSpPr>
        <p:grpSpPr bwMode="auto">
          <a:xfrm>
            <a:off x="4805364" y="5641976"/>
            <a:ext cx="985837" cy="669925"/>
            <a:chOff x="6385351" y="3017664"/>
            <a:chExt cx="985059" cy="671351"/>
          </a:xfrm>
        </p:grpSpPr>
        <p:cxnSp>
          <p:nvCxnSpPr>
            <p:cNvPr id="276498" name="Straight Arrow Connector 20"/>
            <p:cNvCxnSpPr>
              <a:cxnSpLocks noChangeShapeType="1"/>
            </p:cNvCxnSpPr>
            <p:nvPr/>
          </p:nvCxnSpPr>
          <p:spPr bwMode="auto">
            <a:xfrm>
              <a:off x="6828517" y="3325441"/>
              <a:ext cx="409304"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6499" name="TextBox 21"/>
            <p:cNvSpPr txBox="1">
              <a:spLocks noChangeArrowheads="1"/>
            </p:cNvSpPr>
            <p:nvPr/>
          </p:nvSpPr>
          <p:spPr bwMode="auto">
            <a:xfrm>
              <a:off x="6385351" y="3017664"/>
              <a:ext cx="98505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b="1">
                  <a:solidFill>
                    <a:srgbClr val="FF0000"/>
                  </a:solidFill>
                </a:rPr>
                <a:t>Observed=498</a:t>
              </a:r>
            </a:p>
            <a:p>
              <a:pPr eaLnBrk="1" fontAlgn="base" hangingPunct="1">
                <a:spcBef>
                  <a:spcPct val="0"/>
                </a:spcBef>
                <a:spcAft>
                  <a:spcPct val="0"/>
                </a:spcAft>
              </a:pPr>
              <a:r>
                <a:rPr lang="en-US" sz="1000" b="1">
                  <a:solidFill>
                    <a:srgbClr val="FF0000"/>
                  </a:solidFill>
                </a:rPr>
                <a:t>P(≥498) &lt; 10</a:t>
              </a:r>
              <a:r>
                <a:rPr lang="en-US" sz="1000" b="1" baseline="30000">
                  <a:solidFill>
                    <a:srgbClr val="FF0000"/>
                  </a:solidFill>
                </a:rPr>
                <a:t>-6</a:t>
              </a:r>
            </a:p>
          </p:txBody>
        </p:sp>
      </p:grpSp>
      <p:grpSp>
        <p:nvGrpSpPr>
          <p:cNvPr id="23" name="Group 22"/>
          <p:cNvGrpSpPr>
            <a:grpSpLocks/>
          </p:cNvGrpSpPr>
          <p:nvPr/>
        </p:nvGrpSpPr>
        <p:grpSpPr bwMode="auto">
          <a:xfrm>
            <a:off x="4602163" y="2976564"/>
            <a:ext cx="984250" cy="661987"/>
            <a:chOff x="6336204" y="3026437"/>
            <a:chExt cx="985059" cy="662578"/>
          </a:xfrm>
        </p:grpSpPr>
        <p:cxnSp>
          <p:nvCxnSpPr>
            <p:cNvPr id="276496" name="Straight Arrow Connector 23"/>
            <p:cNvCxnSpPr>
              <a:cxnSpLocks noChangeShapeType="1"/>
            </p:cNvCxnSpPr>
            <p:nvPr/>
          </p:nvCxnSpPr>
          <p:spPr bwMode="auto">
            <a:xfrm>
              <a:off x="6828517" y="3325441"/>
              <a:ext cx="409304"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6497" name="TextBox 24"/>
            <p:cNvSpPr txBox="1">
              <a:spLocks noChangeArrowheads="1"/>
            </p:cNvSpPr>
            <p:nvPr/>
          </p:nvSpPr>
          <p:spPr bwMode="auto">
            <a:xfrm>
              <a:off x="6336204" y="3026437"/>
              <a:ext cx="98505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b="1">
                  <a:solidFill>
                    <a:srgbClr val="FF0000"/>
                  </a:solidFill>
                </a:rPr>
                <a:t>Observed=243</a:t>
              </a:r>
            </a:p>
            <a:p>
              <a:pPr eaLnBrk="1" fontAlgn="base" hangingPunct="1">
                <a:spcBef>
                  <a:spcPct val="0"/>
                </a:spcBef>
                <a:spcAft>
                  <a:spcPct val="0"/>
                </a:spcAft>
              </a:pPr>
              <a:r>
                <a:rPr lang="en-US" sz="1000" b="1">
                  <a:solidFill>
                    <a:srgbClr val="FF0000"/>
                  </a:solidFill>
                </a:rPr>
                <a:t>P(≥243) &lt; 10</a:t>
              </a:r>
              <a:r>
                <a:rPr lang="en-US" sz="1000" b="1" baseline="30000">
                  <a:solidFill>
                    <a:srgbClr val="FF0000"/>
                  </a:solidFill>
                </a:rPr>
                <a:t>-6</a:t>
              </a:r>
            </a:p>
          </p:txBody>
        </p:sp>
      </p:grpSp>
      <p:sp>
        <p:nvSpPr>
          <p:cNvPr id="26" name="TextBox 25"/>
          <p:cNvSpPr txBox="1">
            <a:spLocks noChangeArrowheads="1"/>
          </p:cNvSpPr>
          <p:nvPr/>
        </p:nvSpPr>
        <p:spPr bwMode="auto">
          <a:xfrm>
            <a:off x="4819650" y="4402138"/>
            <a:ext cx="1652588"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r>
              <a:rPr lang="en-US" sz="1000" b="1">
                <a:solidFill>
                  <a:srgbClr val="FF0000"/>
                </a:solidFill>
              </a:rPr>
              <a:t>n=723</a:t>
            </a:r>
          </a:p>
        </p:txBody>
      </p:sp>
      <p:sp>
        <p:nvSpPr>
          <p:cNvPr id="27" name="TextBox 26"/>
          <p:cNvSpPr txBox="1">
            <a:spLocks noChangeArrowheads="1"/>
          </p:cNvSpPr>
          <p:nvPr/>
        </p:nvSpPr>
        <p:spPr bwMode="auto">
          <a:xfrm>
            <a:off x="4819650" y="1782763"/>
            <a:ext cx="1652588"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r>
              <a:rPr lang="en-US" sz="1000" b="1">
                <a:solidFill>
                  <a:srgbClr val="FF0000"/>
                </a:solidFill>
              </a:rPr>
              <a:t>n=375</a:t>
            </a:r>
          </a:p>
        </p:txBody>
      </p:sp>
      <p:sp>
        <p:nvSpPr>
          <p:cNvPr id="276495" name="Title 1"/>
          <p:cNvSpPr>
            <a:spLocks noGrp="1"/>
          </p:cNvSpPr>
          <p:nvPr>
            <p:ph type="title"/>
          </p:nvPr>
        </p:nvSpPr>
        <p:spPr>
          <a:xfrm>
            <a:off x="1835151" y="204788"/>
            <a:ext cx="8520113" cy="647700"/>
          </a:xfrm>
        </p:spPr>
        <p:txBody>
          <a:bodyPr/>
          <a:lstStyle/>
          <a:p>
            <a:pPr algn="ctr" eaLnBrk="1" hangingPunct="1"/>
            <a:r>
              <a:rPr lang="en-US" sz="1800">
                <a:latin typeface="Arial" charset="0"/>
              </a:rPr>
              <a:t>Evolution of Coding DNA Sequences Under a Neutral Model</a:t>
            </a:r>
            <a:br>
              <a:rPr lang="en-US" sz="1800">
                <a:latin typeface="Arial" charset="0"/>
              </a:rPr>
            </a:br>
            <a:r>
              <a:rPr lang="en-US" sz="1800" i="1">
                <a:latin typeface="Arial" charset="0"/>
              </a:rPr>
              <a:t>E. coli </a:t>
            </a:r>
            <a:r>
              <a:rPr lang="en-US" sz="1800">
                <a:latin typeface="Arial" charset="0"/>
              </a:rPr>
              <a:t>Prophage Genes</a:t>
            </a:r>
          </a:p>
        </p:txBody>
      </p:sp>
    </p:spTree>
    <p:extLst>
      <p:ext uri="{BB962C8B-B14F-4D97-AF65-F5344CB8AC3E}">
        <p14:creationId xmlns:p14="http://schemas.microsoft.com/office/powerpoint/2010/main" val="2075096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4106"/>
                                        </p:tgtEl>
                                        <p:attrNameLst>
                                          <p:attrName>style.visibility</p:attrName>
                                        </p:attrNameLst>
                                      </p:cBhvr>
                                      <p:to>
                                        <p:strVal val="visible"/>
                                      </p:to>
                                    </p:set>
                                    <p:animEffect transition="in" filter="fade">
                                      <p:cBhvr>
                                        <p:cTn id="10" dur="500"/>
                                        <p:tgtEl>
                                          <p:spTgt spid="410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nodeType="withEffect">
                                  <p:stCondLst>
                                    <p:cond delay="0"/>
                                  </p:stCondLst>
                                  <p:childTnLst>
                                    <p:set>
                                      <p:cBhvr>
                                        <p:cTn id="28" dur="1" fill="hold">
                                          <p:stCondLst>
                                            <p:cond delay="0"/>
                                          </p:stCondLst>
                                        </p:cTn>
                                        <p:tgtEl>
                                          <p:spTgt spid="4105"/>
                                        </p:tgtEl>
                                        <p:attrNameLst>
                                          <p:attrName>style.visibility</p:attrName>
                                        </p:attrNameLst>
                                      </p:cBhvr>
                                      <p:to>
                                        <p:strVal val="visible"/>
                                      </p:to>
                                    </p:set>
                                    <p:animEffect transition="in" filter="fade">
                                      <p:cBhvr>
                                        <p:cTn id="29" dur="500"/>
                                        <p:tgtEl>
                                          <p:spTgt spid="410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4109"/>
                                        </p:tgtEl>
                                        <p:attrNameLst>
                                          <p:attrName>style.visibility</p:attrName>
                                        </p:attrNameLst>
                                      </p:cBhvr>
                                      <p:to>
                                        <p:strVal val="visible"/>
                                      </p:to>
                                    </p:set>
                                    <p:animEffect transition="in" filter="fade">
                                      <p:cBhvr>
                                        <p:cTn id="42" dur="500"/>
                                        <p:tgtEl>
                                          <p:spTgt spid="410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nodeType="clickEffect">
                                  <p:stCondLst>
                                    <p:cond delay="0"/>
                                  </p:stCondLst>
                                  <p:childTnLst>
                                    <p:set>
                                      <p:cBhvr>
                                        <p:cTn id="54" dur="1" fill="hold">
                                          <p:stCondLst>
                                            <p:cond delay="0"/>
                                          </p:stCondLst>
                                        </p:cTn>
                                        <p:tgtEl>
                                          <p:spTgt spid="4108"/>
                                        </p:tgtEl>
                                        <p:attrNameLst>
                                          <p:attrName>style.visibility</p:attrName>
                                        </p:attrNameLst>
                                      </p:cBhvr>
                                      <p:to>
                                        <p:strVal val="visible"/>
                                      </p:to>
                                    </p:set>
                                    <p:animEffect transition="in" filter="fade">
                                      <p:cBhvr>
                                        <p:cTn id="55" dur="500"/>
                                        <p:tgtEl>
                                          <p:spTgt spid="410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9" grpId="0"/>
      <p:bldP spid="10" grpId="0"/>
      <p:bldP spid="26" grpId="0"/>
      <p:bldP spid="2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a:spLocks noChangeArrowheads="1"/>
          </p:cNvSpPr>
          <p:nvPr/>
        </p:nvSpPr>
        <p:spPr bwMode="auto">
          <a:xfrm>
            <a:off x="1955801" y="5938992"/>
            <a:ext cx="8410575" cy="7076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000" dirty="0">
                <a:solidFill>
                  <a:srgbClr val="000000"/>
                </a:solidFill>
              </a:rPr>
              <a:t>Values well under the </a:t>
            </a:r>
            <a:r>
              <a:rPr lang="en-US" sz="2000" i="1" dirty="0">
                <a:solidFill>
                  <a:srgbClr val="000000"/>
                </a:solidFill>
              </a:rPr>
              <a:t>p</a:t>
            </a:r>
            <a:r>
              <a:rPr lang="en-US" sz="2000" dirty="0">
                <a:solidFill>
                  <a:srgbClr val="000000"/>
                </a:solidFill>
              </a:rPr>
              <a:t>=0.01 threshold, suggesting rejection of the null hypothesis of neutral evolution of </a:t>
            </a:r>
            <a:r>
              <a:rPr lang="en-US" sz="2000" dirty="0" err="1">
                <a:solidFill>
                  <a:srgbClr val="000000"/>
                </a:solidFill>
              </a:rPr>
              <a:t>prophage</a:t>
            </a:r>
            <a:r>
              <a:rPr lang="en-US" sz="2000" dirty="0">
                <a:solidFill>
                  <a:srgbClr val="000000"/>
                </a:solidFill>
              </a:rPr>
              <a:t> sequences. </a:t>
            </a:r>
          </a:p>
        </p:txBody>
      </p:sp>
      <p:sp>
        <p:nvSpPr>
          <p:cNvPr id="277506" name="Title 1"/>
          <p:cNvSpPr>
            <a:spLocks noGrp="1"/>
          </p:cNvSpPr>
          <p:nvPr>
            <p:ph type="title"/>
          </p:nvPr>
        </p:nvSpPr>
        <p:spPr>
          <a:xfrm>
            <a:off x="1846263" y="246063"/>
            <a:ext cx="8520112" cy="658812"/>
          </a:xfrm>
        </p:spPr>
        <p:txBody>
          <a:bodyPr/>
          <a:lstStyle/>
          <a:p>
            <a:pPr algn="ctr" eaLnBrk="1" hangingPunct="1"/>
            <a:r>
              <a:rPr lang="en-US" sz="1800">
                <a:latin typeface="Arial" charset="0"/>
              </a:rPr>
              <a:t>Evolution of Coding DNA Sequences Under a Neutral Model</a:t>
            </a:r>
            <a:br>
              <a:rPr lang="en-US" sz="1800">
                <a:latin typeface="Arial" charset="0"/>
              </a:rPr>
            </a:br>
            <a:r>
              <a:rPr lang="en-US" sz="1800" i="1">
                <a:latin typeface="Arial" charset="0"/>
              </a:rPr>
              <a:t>E. coli </a:t>
            </a:r>
            <a:r>
              <a:rPr lang="en-US" sz="1800">
                <a:latin typeface="Arial" charset="0"/>
              </a:rPr>
              <a:t>Prophage Genes</a:t>
            </a:r>
          </a:p>
        </p:txBody>
      </p:sp>
      <p:graphicFrame>
        <p:nvGraphicFramePr>
          <p:cNvPr id="8" name="Table 7"/>
          <p:cNvGraphicFramePr>
            <a:graphicFrameLocks noGrp="1"/>
          </p:cNvGraphicFramePr>
          <p:nvPr/>
        </p:nvGraphicFramePr>
        <p:xfrm>
          <a:off x="1803401" y="1338263"/>
          <a:ext cx="8647113" cy="4435478"/>
        </p:xfrm>
        <a:graphic>
          <a:graphicData uri="http://schemas.openxmlformats.org/drawingml/2006/table">
            <a:tbl>
              <a:tblPr firstRow="1" bandRow="1"/>
              <a:tblGrid>
                <a:gridCol w="1203723">
                  <a:extLst>
                    <a:ext uri="{9D8B030D-6E8A-4147-A177-3AD203B41FA5}">
                      <a16:colId xmlns:a16="http://schemas.microsoft.com/office/drawing/2014/main" val="20000"/>
                    </a:ext>
                  </a:extLst>
                </a:gridCol>
                <a:gridCol w="877132">
                  <a:extLst>
                    <a:ext uri="{9D8B030D-6E8A-4147-A177-3AD203B41FA5}">
                      <a16:colId xmlns:a16="http://schemas.microsoft.com/office/drawing/2014/main" val="20001"/>
                    </a:ext>
                  </a:extLst>
                </a:gridCol>
                <a:gridCol w="979775">
                  <a:extLst>
                    <a:ext uri="{9D8B030D-6E8A-4147-A177-3AD203B41FA5}">
                      <a16:colId xmlns:a16="http://schemas.microsoft.com/office/drawing/2014/main" val="20002"/>
                    </a:ext>
                  </a:extLst>
                </a:gridCol>
                <a:gridCol w="1097905">
                  <a:extLst>
                    <a:ext uri="{9D8B030D-6E8A-4147-A177-3AD203B41FA5}">
                      <a16:colId xmlns:a16="http://schemas.microsoft.com/office/drawing/2014/main" val="20003"/>
                    </a:ext>
                  </a:extLst>
                </a:gridCol>
                <a:gridCol w="990128">
                  <a:extLst>
                    <a:ext uri="{9D8B030D-6E8A-4147-A177-3AD203B41FA5}">
                      <a16:colId xmlns:a16="http://schemas.microsoft.com/office/drawing/2014/main" val="20004"/>
                    </a:ext>
                  </a:extLst>
                </a:gridCol>
                <a:gridCol w="924119">
                  <a:extLst>
                    <a:ext uri="{9D8B030D-6E8A-4147-A177-3AD203B41FA5}">
                      <a16:colId xmlns:a16="http://schemas.microsoft.com/office/drawing/2014/main" val="20005"/>
                    </a:ext>
                  </a:extLst>
                </a:gridCol>
                <a:gridCol w="990128">
                  <a:extLst>
                    <a:ext uri="{9D8B030D-6E8A-4147-A177-3AD203B41FA5}">
                      <a16:colId xmlns:a16="http://schemas.microsoft.com/office/drawing/2014/main" val="20006"/>
                    </a:ext>
                  </a:extLst>
                </a:gridCol>
                <a:gridCol w="858110">
                  <a:extLst>
                    <a:ext uri="{9D8B030D-6E8A-4147-A177-3AD203B41FA5}">
                      <a16:colId xmlns:a16="http://schemas.microsoft.com/office/drawing/2014/main" val="20007"/>
                    </a:ext>
                  </a:extLst>
                </a:gridCol>
                <a:gridCol w="726093">
                  <a:extLst>
                    <a:ext uri="{9D8B030D-6E8A-4147-A177-3AD203B41FA5}">
                      <a16:colId xmlns:a16="http://schemas.microsoft.com/office/drawing/2014/main" val="20008"/>
                    </a:ext>
                  </a:extLst>
                </a:gridCol>
              </a:tblGrid>
              <a:tr h="19582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 </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 </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OBSERVED</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pPr algn="l" fontAlgn="b"/>
                      <a:endParaRPr lang="en-US" sz="1100" b="1" i="0" u="none" strike="noStrike" dirty="0">
                        <a:solidFill>
                          <a:srgbClr val="000000"/>
                        </a:solidFill>
                        <a:effectLst/>
                        <a:latin typeface="Calibri"/>
                      </a:endParaRPr>
                    </a:p>
                  </a:txBody>
                  <a:tcPr marL="7620" marR="7620" marT="7620" marB="0" anchor="b"/>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SIMULATED</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pPr algn="ctr" fontAlgn="b"/>
                      <a:endParaRPr lang="en-US" sz="1100" b="1" i="0" u="none" strike="noStrike" dirty="0">
                        <a:solidFill>
                          <a:srgbClr val="000000"/>
                        </a:solidFill>
                        <a:effectLst/>
                        <a:latin typeface="Calibri"/>
                      </a:endParaRPr>
                    </a:p>
                  </a:txBody>
                  <a:tcPr marL="7620" marR="7620" marT="7620" marB="0" anchor="b"/>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effectLst/>
                          <a:latin typeface="Gill Sans MT" pitchFamily="34" charset="0"/>
                        </a:rPr>
                        <a:t>Dnapars</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Simulated</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effectLst/>
                          <a:latin typeface="Gill Sans MT" pitchFamily="34" charset="0"/>
                        </a:rPr>
                        <a:t>Codeml</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Gene</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Alignment</a:t>
                      </a:r>
                    </a:p>
                    <a:p>
                      <a:pPr algn="ctr" fontAlgn="b"/>
                      <a:r>
                        <a:rPr lang="en-US" sz="1200" b="1" u="none" strike="noStrike" dirty="0">
                          <a:solidFill>
                            <a:schemeClr val="bg1"/>
                          </a:solidFill>
                          <a:effectLst/>
                          <a:latin typeface="Gill Sans MT" pitchFamily="34" charset="0"/>
                        </a:rPr>
                        <a:t>Length (</a:t>
                      </a:r>
                      <a:r>
                        <a:rPr lang="en-US" sz="1200" b="1" u="none" strike="noStrike" dirty="0" err="1">
                          <a:solidFill>
                            <a:schemeClr val="bg1"/>
                          </a:solidFill>
                          <a:effectLst/>
                          <a:latin typeface="Gill Sans MT" pitchFamily="34" charset="0"/>
                        </a:rPr>
                        <a:t>bp</a:t>
                      </a:r>
                      <a:r>
                        <a:rPr lang="en-US" sz="1200" b="1" u="none" strike="noStrike" dirty="0">
                          <a:solidFill>
                            <a:schemeClr val="bg1"/>
                          </a:solidFill>
                          <a:effectLst/>
                          <a:latin typeface="Gill Sans MT" pitchFamily="34" charset="0"/>
                        </a:rPr>
                        <a:t>)</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Substitutions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Synonymous changes*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Substitutions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rgbClr val="FF0000"/>
                          </a:solidFill>
                          <a:effectLst/>
                          <a:latin typeface="Gill Sans MT" pitchFamily="34" charset="0"/>
                        </a:rPr>
                        <a:t>p-value synonymous (given *)</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Minimum</a:t>
                      </a:r>
                      <a:r>
                        <a:rPr lang="en-US" sz="1200" b="1" u="none" strike="noStrike" baseline="0" dirty="0">
                          <a:solidFill>
                            <a:schemeClr val="bg1"/>
                          </a:solidFill>
                          <a:effectLst/>
                          <a:latin typeface="Gill Sans MT" pitchFamily="34" charset="0"/>
                        </a:rPr>
                        <a:t> number of s</a:t>
                      </a:r>
                      <a:r>
                        <a:rPr lang="en-US" sz="1200" b="1" u="none" strike="noStrike" dirty="0">
                          <a:solidFill>
                            <a:schemeClr val="bg1"/>
                          </a:solidFill>
                          <a:effectLst/>
                          <a:latin typeface="Gill Sans MT" pitchFamily="34" charset="0"/>
                        </a:rPr>
                        <a:t>ubstitutions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err="1">
                          <a:solidFill>
                            <a:schemeClr val="bg1"/>
                          </a:solidFill>
                          <a:effectLst/>
                          <a:latin typeface="Gill Sans MT" pitchFamily="34" charset="0"/>
                        </a:rPr>
                        <a:t>dN</a:t>
                      </a:r>
                      <a:r>
                        <a:rPr lang="en-US" sz="1200" b="1" u="none" strike="noStrike" dirty="0">
                          <a:solidFill>
                            <a:schemeClr val="bg1"/>
                          </a:solidFill>
                          <a:effectLst/>
                          <a:latin typeface="Gill Sans MT" pitchFamily="34" charset="0"/>
                        </a:rPr>
                        <a:t>/</a:t>
                      </a:r>
                      <a:r>
                        <a:rPr lang="en-US" sz="1200" b="1" u="none" strike="noStrike" dirty="0" err="1">
                          <a:solidFill>
                            <a:schemeClr val="bg1"/>
                          </a:solidFill>
                          <a:effectLst/>
                          <a:latin typeface="Gill Sans MT" pitchFamily="34" charset="0"/>
                        </a:rPr>
                        <a:t>dS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err="1">
                          <a:solidFill>
                            <a:schemeClr val="bg1"/>
                          </a:solidFill>
                          <a:effectLst/>
                          <a:latin typeface="Gill Sans MT" pitchFamily="34" charset="0"/>
                        </a:rPr>
                        <a:t>dN</a:t>
                      </a:r>
                      <a:r>
                        <a:rPr lang="en-US" sz="1200" b="1" u="none" strike="noStrike" dirty="0">
                          <a:solidFill>
                            <a:schemeClr val="bg1"/>
                          </a:solidFill>
                          <a:effectLst/>
                          <a:latin typeface="Gill Sans MT" pitchFamily="34" charset="0"/>
                        </a:rPr>
                        <a:t>/</a:t>
                      </a:r>
                      <a:r>
                        <a:rPr lang="en-US" sz="1200" b="1" u="none" strike="noStrike" dirty="0" err="1">
                          <a:solidFill>
                            <a:schemeClr val="bg1"/>
                          </a:solidFill>
                          <a:effectLst/>
                          <a:latin typeface="Gill Sans MT" pitchFamily="34" charset="0"/>
                        </a:rPr>
                        <a:t>dS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extLst>
                  <a:ext uri="{0D108BD9-81ED-4DB2-BD59-A6C34878D82A}">
                    <a16:rowId xmlns:a16="http://schemas.microsoft.com/office/drawing/2014/main" val="10001"/>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Major capsid</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1023</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90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90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3.23E-23</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94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0.113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0.13142</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Minor capsid C</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1329</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59</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1.98E-19</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0.124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0.17704</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Large </a:t>
                      </a:r>
                      <a:r>
                        <a:rPr lang="en-US" sz="1200" b="1" u="none" strike="noStrike" dirty="0" err="1">
                          <a:solidFill>
                            <a:schemeClr val="bg1"/>
                          </a:solidFill>
                          <a:effectLst/>
                          <a:latin typeface="Gill Sans MT" pitchFamily="34" charset="0"/>
                        </a:rPr>
                        <a:t>terminase</a:t>
                      </a:r>
                      <a:r>
                        <a:rPr lang="en-US" sz="1200" b="1" u="none" strike="noStrike" dirty="0">
                          <a:solidFill>
                            <a:schemeClr val="bg1"/>
                          </a:solidFill>
                          <a:effectLst/>
                          <a:latin typeface="Gill Sans MT" pitchFamily="34" charset="0"/>
                        </a:rPr>
                        <a:t> subunit</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dirty="0">
                          <a:effectLst/>
                          <a:latin typeface="Gill Sans MT" pitchFamily="34" charset="0"/>
                        </a:rPr>
                        <a:t>1923</a:t>
                      </a:r>
                      <a:endParaRPr lang="en-US" sz="1200" b="1" i="0" u="none" strike="noStrike" dirty="0">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75</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7.10E-35</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82</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0.035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0.03773</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Small </a:t>
                      </a:r>
                      <a:r>
                        <a:rPr lang="en-US" sz="1200" b="1" u="none" strike="noStrike" dirty="0" err="1">
                          <a:solidFill>
                            <a:schemeClr val="bg1"/>
                          </a:solidFill>
                          <a:effectLst/>
                          <a:latin typeface="Gill Sans MT" pitchFamily="34" charset="0"/>
                        </a:rPr>
                        <a:t>terminase</a:t>
                      </a:r>
                      <a:r>
                        <a:rPr lang="en-US" sz="1200" b="1" u="none" strike="noStrike" dirty="0">
                          <a:solidFill>
                            <a:schemeClr val="bg1"/>
                          </a:solidFill>
                          <a:effectLst/>
                          <a:latin typeface="Gill Sans MT" pitchFamily="34" charset="0"/>
                        </a:rPr>
                        <a:t> subunit</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543</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100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100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1.07E-19</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101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0.156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0.25147</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Portal</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1599</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1.36E-21</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0.057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0.08081</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Protease</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1329</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4.64E-11</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0.162</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0.24421</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Minor tail H</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2565</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168</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1.81E-44</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0.30928</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8"/>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Minor tail L</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696</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1.30E-13</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0.044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0.05004</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9"/>
                  </a:ext>
                </a:extLst>
              </a:tr>
              <a:tr h="38403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Host specificity J</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3480</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723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498</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723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6.42E-149</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*773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0.137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0.17103</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10"/>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Tail fiber K</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741</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28</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1.06E-09</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0.18354</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11"/>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Tail assembly I</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669</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39</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39</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3.82E-15</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0.064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0.07987</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12"/>
                  </a:ext>
                </a:extLst>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Tail tape measure protein</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dirty="0">
                          <a:effectLst/>
                          <a:latin typeface="Gill Sans MT" pitchFamily="34" charset="0"/>
                        </a:rPr>
                        <a:t>2577</a:t>
                      </a:r>
                      <a:endParaRPr lang="en-US" sz="1200" b="1" i="0" u="none" strike="noStrike" dirty="0">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375</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243</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375</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7.92E-64</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378</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0.169</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0.27957</a:t>
                      </a:r>
                      <a:endParaRPr lang="en-US" sz="1200" b="0"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6165806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41F974-0527-9542-937D-6AB909E48AB4}"/>
              </a:ext>
            </a:extLst>
          </p:cNvPr>
          <p:cNvPicPr>
            <a:picLocks noChangeAspect="1"/>
          </p:cNvPicPr>
          <p:nvPr/>
        </p:nvPicPr>
        <p:blipFill>
          <a:blip r:embed="rId2"/>
          <a:stretch>
            <a:fillRect/>
          </a:stretch>
        </p:blipFill>
        <p:spPr>
          <a:xfrm>
            <a:off x="104501" y="885679"/>
            <a:ext cx="5055327" cy="5920543"/>
          </a:xfrm>
          <a:prstGeom prst="rect">
            <a:avLst/>
          </a:prstGeom>
        </p:spPr>
      </p:pic>
      <p:pic>
        <p:nvPicPr>
          <p:cNvPr id="5" name="Picture 4">
            <a:extLst>
              <a:ext uri="{FF2B5EF4-FFF2-40B4-BE49-F238E27FC236}">
                <a16:creationId xmlns:a16="http://schemas.microsoft.com/office/drawing/2014/main" id="{78FD3550-0C84-6642-9363-472E4E235C8C}"/>
              </a:ext>
            </a:extLst>
          </p:cNvPr>
          <p:cNvPicPr>
            <a:picLocks noChangeAspect="1"/>
          </p:cNvPicPr>
          <p:nvPr/>
        </p:nvPicPr>
        <p:blipFill>
          <a:blip r:embed="rId3"/>
          <a:stretch>
            <a:fillRect/>
          </a:stretch>
        </p:blipFill>
        <p:spPr>
          <a:xfrm>
            <a:off x="3882948" y="578338"/>
            <a:ext cx="4583470" cy="6282320"/>
          </a:xfrm>
          <a:prstGeom prst="rect">
            <a:avLst/>
          </a:prstGeom>
        </p:spPr>
      </p:pic>
      <p:pic>
        <p:nvPicPr>
          <p:cNvPr id="6" name="Picture 5">
            <a:extLst>
              <a:ext uri="{FF2B5EF4-FFF2-40B4-BE49-F238E27FC236}">
                <a16:creationId xmlns:a16="http://schemas.microsoft.com/office/drawing/2014/main" id="{323CF7F6-9D7E-3047-B2FA-FD11106837B3}"/>
              </a:ext>
            </a:extLst>
          </p:cNvPr>
          <p:cNvPicPr>
            <a:picLocks noChangeAspect="1"/>
          </p:cNvPicPr>
          <p:nvPr/>
        </p:nvPicPr>
        <p:blipFill>
          <a:blip r:embed="rId4"/>
          <a:stretch>
            <a:fillRect/>
          </a:stretch>
        </p:blipFill>
        <p:spPr>
          <a:xfrm>
            <a:off x="7673948" y="885679"/>
            <a:ext cx="3782177" cy="5004111"/>
          </a:xfrm>
          <a:prstGeom prst="rect">
            <a:avLst/>
          </a:prstGeom>
        </p:spPr>
      </p:pic>
      <p:sp>
        <p:nvSpPr>
          <p:cNvPr id="7" name="TextBox 6">
            <a:extLst>
              <a:ext uri="{FF2B5EF4-FFF2-40B4-BE49-F238E27FC236}">
                <a16:creationId xmlns:a16="http://schemas.microsoft.com/office/drawing/2014/main" id="{1D8591FD-A5D1-5E44-89C3-F94B7C282B13}"/>
              </a:ext>
            </a:extLst>
          </p:cNvPr>
          <p:cNvSpPr txBox="1"/>
          <p:nvPr/>
        </p:nvSpPr>
        <p:spPr>
          <a:xfrm>
            <a:off x="1201783" y="209006"/>
            <a:ext cx="4972900" cy="369332"/>
          </a:xfrm>
          <a:prstGeom prst="rect">
            <a:avLst/>
          </a:prstGeom>
          <a:noFill/>
        </p:spPr>
        <p:txBody>
          <a:bodyPr wrap="none" rtlCol="0">
            <a:spAutoFit/>
          </a:bodyPr>
          <a:lstStyle/>
          <a:p>
            <a:r>
              <a:rPr lang="en-US" dirty="0"/>
              <a:t>Queries with E-value zero (</a:t>
            </a:r>
            <a:r>
              <a:rPr lang="en-US" dirty="0" err="1"/>
              <a:t>Sulfolobus</a:t>
            </a:r>
            <a:r>
              <a:rPr lang="en-US" dirty="0"/>
              <a:t> as data bank)</a:t>
            </a:r>
          </a:p>
        </p:txBody>
      </p:sp>
    </p:spTree>
    <p:extLst>
      <p:ext uri="{BB962C8B-B14F-4D97-AF65-F5344CB8AC3E}">
        <p14:creationId xmlns:p14="http://schemas.microsoft.com/office/powerpoint/2010/main" val="13026851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8529" name="Title 1"/>
          <p:cNvSpPr>
            <a:spLocks noGrp="1"/>
          </p:cNvSpPr>
          <p:nvPr>
            <p:ph type="title"/>
          </p:nvPr>
        </p:nvSpPr>
        <p:spPr>
          <a:xfrm>
            <a:off x="1743075" y="246064"/>
            <a:ext cx="8756650" cy="630237"/>
          </a:xfrm>
        </p:spPr>
        <p:txBody>
          <a:bodyPr/>
          <a:lstStyle/>
          <a:p>
            <a:pPr algn="ctr" eaLnBrk="1" hangingPunct="1"/>
            <a:r>
              <a:rPr lang="en-US" sz="1800">
                <a:latin typeface="Arial" charset="0"/>
              </a:rPr>
              <a:t>Evolution of Coding DNA Sequences Under a Neutral Model</a:t>
            </a:r>
            <a:br>
              <a:rPr lang="en-US" sz="1800">
                <a:latin typeface="Arial" charset="0"/>
              </a:rPr>
            </a:br>
            <a:r>
              <a:rPr lang="en-US" sz="1800" i="1">
                <a:latin typeface="Arial" charset="0"/>
              </a:rPr>
              <a:t>B. pseudomallei </a:t>
            </a:r>
            <a:r>
              <a:rPr lang="en-US" sz="1800">
                <a:latin typeface="Arial" charset="0"/>
              </a:rPr>
              <a:t>Cryptic Malleilactone</a:t>
            </a:r>
            <a:r>
              <a:rPr lang="en-US" sz="1800" i="1">
                <a:latin typeface="Arial" charset="0"/>
              </a:rPr>
              <a:t> </a:t>
            </a:r>
            <a:r>
              <a:rPr lang="en-US" sz="1800">
                <a:latin typeface="Arial" charset="0"/>
              </a:rPr>
              <a:t>Operon Genes and </a:t>
            </a:r>
            <a:br>
              <a:rPr lang="en-US" sz="1800">
                <a:latin typeface="Arial" charset="0"/>
              </a:rPr>
            </a:br>
            <a:r>
              <a:rPr lang="en-US" sz="1800" i="1">
                <a:latin typeface="Arial" charset="0"/>
              </a:rPr>
              <a:t>E. coli </a:t>
            </a:r>
            <a:r>
              <a:rPr lang="en-US" sz="1800">
                <a:latin typeface="Arial" charset="0"/>
              </a:rPr>
              <a:t>transposase sequences</a:t>
            </a:r>
          </a:p>
        </p:txBody>
      </p:sp>
      <p:graphicFrame>
        <p:nvGraphicFramePr>
          <p:cNvPr id="9" name="Table 8"/>
          <p:cNvGraphicFramePr>
            <a:graphicFrameLocks noGrp="1"/>
          </p:cNvGraphicFramePr>
          <p:nvPr/>
        </p:nvGraphicFramePr>
        <p:xfrm>
          <a:off x="2065339" y="1030288"/>
          <a:ext cx="8077199" cy="4381500"/>
        </p:xfrm>
        <a:graphic>
          <a:graphicData uri="http://schemas.openxmlformats.org/drawingml/2006/table">
            <a:tbl>
              <a:tblPr firstRow="1" firstCol="1" bandRow="1"/>
              <a:tblGrid>
                <a:gridCol w="2072911">
                  <a:extLst>
                    <a:ext uri="{9D8B030D-6E8A-4147-A177-3AD203B41FA5}">
                      <a16:colId xmlns:a16="http://schemas.microsoft.com/office/drawing/2014/main" val="20000"/>
                    </a:ext>
                  </a:extLst>
                </a:gridCol>
                <a:gridCol w="1072194">
                  <a:extLst>
                    <a:ext uri="{9D8B030D-6E8A-4147-A177-3AD203B41FA5}">
                      <a16:colId xmlns:a16="http://schemas.microsoft.com/office/drawing/2014/main" val="20001"/>
                    </a:ext>
                  </a:extLst>
                </a:gridCol>
                <a:gridCol w="1286633">
                  <a:extLst>
                    <a:ext uri="{9D8B030D-6E8A-4147-A177-3AD203B41FA5}">
                      <a16:colId xmlns:a16="http://schemas.microsoft.com/office/drawing/2014/main" val="20002"/>
                    </a:ext>
                  </a:extLst>
                </a:gridCol>
                <a:gridCol w="1072194">
                  <a:extLst>
                    <a:ext uri="{9D8B030D-6E8A-4147-A177-3AD203B41FA5}">
                      <a16:colId xmlns:a16="http://schemas.microsoft.com/office/drawing/2014/main" val="20003"/>
                    </a:ext>
                  </a:extLst>
                </a:gridCol>
                <a:gridCol w="1358114">
                  <a:extLst>
                    <a:ext uri="{9D8B030D-6E8A-4147-A177-3AD203B41FA5}">
                      <a16:colId xmlns:a16="http://schemas.microsoft.com/office/drawing/2014/main" val="20004"/>
                    </a:ext>
                  </a:extLst>
                </a:gridCol>
                <a:gridCol w="1215153">
                  <a:extLst>
                    <a:ext uri="{9D8B030D-6E8A-4147-A177-3AD203B41FA5}">
                      <a16:colId xmlns:a16="http://schemas.microsoft.com/office/drawing/2014/main" val="20005"/>
                    </a:ext>
                  </a:extLst>
                </a:gridCol>
              </a:tblGrid>
              <a:tr h="19270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OBSERVED</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SIMULATED</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75000"/>
                      </a:srgbClr>
                    </a:solidFill>
                  </a:tcPr>
                </a:tc>
                <a:extLst>
                  <a:ext uri="{0D108BD9-81ED-4DB2-BD59-A6C34878D82A}">
                    <a16:rowId xmlns:a16="http://schemas.microsoft.com/office/drawing/2014/main" val="10000"/>
                  </a:ext>
                </a:extLst>
              </a:tr>
              <a:tr h="56912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b="1" u="none" strike="noStrike" dirty="0">
                          <a:solidFill>
                            <a:schemeClr val="bg1"/>
                          </a:solidFill>
                          <a:effectLst/>
                          <a:latin typeface="+mn-lt"/>
                        </a:rPr>
                        <a:t>Gene</a:t>
                      </a:r>
                      <a:endParaRPr lang="en-US" sz="1200" b="1"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Alignment Length (</a:t>
                      </a:r>
                      <a:r>
                        <a:rPr lang="en-US" sz="1200" b="1" u="none" strike="noStrike" dirty="0" err="1">
                          <a:solidFill>
                            <a:schemeClr val="bg1"/>
                          </a:solidFill>
                          <a:effectLst/>
                          <a:latin typeface="+mn-lt"/>
                        </a:rPr>
                        <a:t>bp</a:t>
                      </a:r>
                      <a:r>
                        <a:rPr lang="en-US" sz="1200" b="1" u="none" strike="noStrike" dirty="0">
                          <a:solidFill>
                            <a:schemeClr val="bg1"/>
                          </a:solidFill>
                          <a:effectLst/>
                          <a:latin typeface="+mn-lt"/>
                        </a:rPr>
                        <a:t>)</a:t>
                      </a:r>
                      <a:endParaRPr lang="en-US" sz="1200" b="1"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Substitutions</a:t>
                      </a:r>
                      <a:endParaRPr lang="en-US" sz="1200" b="1"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Synonymous changes*</a:t>
                      </a:r>
                      <a:endParaRPr lang="en-US" sz="1200" b="1"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Substitutions</a:t>
                      </a:r>
                      <a:endParaRPr lang="en-US" sz="1200" b="1"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rgbClr val="FF0000"/>
                          </a:solidFill>
                          <a:effectLst/>
                          <a:latin typeface="+mn-lt"/>
                        </a:rPr>
                        <a:t>p-value synonymous </a:t>
                      </a:r>
                      <a:endParaRPr lang="en-US" sz="1200" b="1" i="0" u="none" strike="noStrike" dirty="0">
                        <a:solidFill>
                          <a:srgbClr val="FF0000"/>
                        </a:solidFill>
                        <a:effectLst/>
                        <a:latin typeface="+mn-lt"/>
                      </a:endParaRPr>
                    </a:p>
                    <a:p>
                      <a:pPr algn="ctr" fontAlgn="b"/>
                      <a:r>
                        <a:rPr lang="en-US" sz="1200" b="1" u="none" strike="noStrike" dirty="0">
                          <a:solidFill>
                            <a:srgbClr val="FF0000"/>
                          </a:solidFill>
                          <a:effectLst/>
                          <a:latin typeface="+mn-lt"/>
                        </a:rPr>
                        <a:t>(given *)</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extLst>
                  <a:ext uri="{0D108BD9-81ED-4DB2-BD59-A6C34878D82A}">
                    <a16:rowId xmlns:a16="http://schemas.microsoft.com/office/drawing/2014/main" val="10001"/>
                  </a:ext>
                </a:extLst>
              </a:tr>
              <a:tr h="229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Aldehyde dehydrogenase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1544</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4.67E-04</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0002"/>
                  </a:ext>
                </a:extLst>
              </a:tr>
              <a:tr h="229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AMP- binding protein</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1865</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6</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1.68E-02</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extLst>
                  <a:ext uri="{0D108BD9-81ED-4DB2-BD59-A6C34878D82A}">
                    <a16:rowId xmlns:a16="http://schemas.microsoft.com/office/drawing/2014/main" val="10003"/>
                  </a:ext>
                </a:extLst>
              </a:tr>
              <a:tr h="60554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Adenosylmethionine-8-amino-7-oxononanoate aminotransferase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1421</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20</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20</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6.78E-04</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0004"/>
                  </a:ext>
                </a:extLst>
              </a:tr>
              <a:tr h="19270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Fatty-acid CoA ligase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1859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8.71E-01</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extLst>
                  <a:ext uri="{0D108BD9-81ED-4DB2-BD59-A6C34878D82A}">
                    <a16:rowId xmlns:a16="http://schemas.microsoft.com/office/drawing/2014/main" val="10005"/>
                  </a:ext>
                </a:extLst>
              </a:tr>
              <a:tr h="3809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Diaminopimelate</a:t>
                      </a:r>
                      <a:r>
                        <a:rPr lang="en-US" sz="1200" u="none" strike="noStrike" dirty="0">
                          <a:solidFill>
                            <a:schemeClr val="bg1"/>
                          </a:solidFill>
                          <a:effectLst/>
                          <a:latin typeface="+mn-lt"/>
                        </a:rPr>
                        <a:t> decarboxylase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1388</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7</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7</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6.63E-01</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0006"/>
                  </a:ext>
                </a:extLst>
              </a:tr>
              <a:tr h="3809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Malonyl</a:t>
                      </a:r>
                      <a:r>
                        <a:rPr lang="en-US" sz="1200" u="none" strike="noStrike" dirty="0">
                          <a:solidFill>
                            <a:schemeClr val="bg1"/>
                          </a:solidFill>
                          <a:effectLst/>
                          <a:latin typeface="+mn-lt"/>
                        </a:rPr>
                        <a:t> CoA-acyl </a:t>
                      </a:r>
                      <a:r>
                        <a:rPr lang="en-US" sz="1200" u="none" strike="noStrike" dirty="0" err="1">
                          <a:solidFill>
                            <a:schemeClr val="bg1"/>
                          </a:solidFill>
                          <a:effectLst/>
                          <a:latin typeface="+mn-lt"/>
                        </a:rPr>
                        <a:t>transacylase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899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4.36E-01</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extLst>
                  <a:ext uri="{0D108BD9-81ED-4DB2-BD59-A6C34878D82A}">
                    <a16:rowId xmlns:a16="http://schemas.microsoft.com/office/drawing/2014/main" val="10007"/>
                  </a:ext>
                </a:extLst>
              </a:tr>
              <a:tr h="229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FkbH</a:t>
                      </a:r>
                      <a:r>
                        <a:rPr lang="en-US" sz="1200" u="none" strike="noStrike" dirty="0">
                          <a:solidFill>
                            <a:schemeClr val="bg1"/>
                          </a:solidFill>
                          <a:effectLst/>
                          <a:latin typeface="+mn-lt"/>
                        </a:rPr>
                        <a:t> domain protein</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1481</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17</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17</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2.05E-02</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0008"/>
                  </a:ext>
                </a:extLst>
              </a:tr>
              <a:tr h="229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Hypothethical</a:t>
                      </a:r>
                      <a:r>
                        <a:rPr lang="en-US" sz="1200" u="none" strike="noStrike" dirty="0">
                          <a:solidFill>
                            <a:schemeClr val="bg1"/>
                          </a:solidFill>
                          <a:effectLst/>
                          <a:latin typeface="+mn-lt"/>
                        </a:rPr>
                        <a:t> protein</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431</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1.47E-01</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extLst>
                  <a:ext uri="{0D108BD9-81ED-4DB2-BD59-A6C34878D82A}">
                    <a16:rowId xmlns:a16="http://schemas.microsoft.com/office/drawing/2014/main" val="10009"/>
                  </a:ext>
                </a:extLst>
              </a:tr>
              <a:tr h="3809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Ketol</a:t>
                      </a:r>
                      <a:r>
                        <a:rPr lang="en-US" sz="1200" u="none" strike="noStrike" dirty="0">
                          <a:solidFill>
                            <a:schemeClr val="bg1"/>
                          </a:solidFill>
                          <a:effectLst/>
                          <a:latin typeface="+mn-lt"/>
                        </a:rPr>
                        <a:t>-acid </a:t>
                      </a:r>
                      <a:r>
                        <a:rPr lang="en-US" sz="1200" u="none" strike="noStrike" dirty="0" err="1">
                          <a:solidFill>
                            <a:schemeClr val="bg1"/>
                          </a:solidFill>
                          <a:effectLst/>
                          <a:latin typeface="+mn-lt"/>
                        </a:rPr>
                        <a:t>reductoisomerase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1091</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0</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1.00E+00</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0010"/>
                  </a:ext>
                </a:extLst>
              </a:tr>
              <a:tr h="3809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Peptide synthase regulatory protein</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1079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10</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5</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10</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8.91E-02</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extLst>
                  <a:ext uri="{0D108BD9-81ED-4DB2-BD59-A6C34878D82A}">
                    <a16:rowId xmlns:a16="http://schemas.microsoft.com/office/drawing/2014/main" val="10011"/>
                  </a:ext>
                </a:extLst>
              </a:tr>
              <a:tr h="3809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Polyketide</a:t>
                      </a:r>
                      <a:r>
                        <a:rPr lang="en-US" sz="1200" u="none" strike="noStrike" dirty="0">
                          <a:solidFill>
                            <a:schemeClr val="bg1"/>
                          </a:solidFill>
                          <a:effectLst/>
                          <a:latin typeface="+mn-lt"/>
                        </a:rPr>
                        <a:t>-peptide synthase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12479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135</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66</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135</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4.35E-27</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0012"/>
                  </a:ext>
                </a:extLst>
              </a:tr>
            </a:tbl>
          </a:graphicData>
        </a:graphic>
      </p:graphicFrame>
      <p:graphicFrame>
        <p:nvGraphicFramePr>
          <p:cNvPr id="11" name="Table 10"/>
          <p:cNvGraphicFramePr>
            <a:graphicFrameLocks noGrp="1"/>
          </p:cNvGraphicFramePr>
          <p:nvPr/>
        </p:nvGraphicFramePr>
        <p:xfrm>
          <a:off x="2078039" y="5565775"/>
          <a:ext cx="8061325" cy="1092200"/>
        </p:xfrm>
        <a:graphic>
          <a:graphicData uri="http://schemas.openxmlformats.org/drawingml/2006/table">
            <a:tbl>
              <a:tblPr firstRow="1" firstCol="1" bandRow="1"/>
              <a:tblGrid>
                <a:gridCol w="2070655">
                  <a:extLst>
                    <a:ext uri="{9D8B030D-6E8A-4147-A177-3AD203B41FA5}">
                      <a16:colId xmlns:a16="http://schemas.microsoft.com/office/drawing/2014/main" val="20000"/>
                    </a:ext>
                  </a:extLst>
                </a:gridCol>
                <a:gridCol w="1059037">
                  <a:extLst>
                    <a:ext uri="{9D8B030D-6E8A-4147-A177-3AD203B41FA5}">
                      <a16:colId xmlns:a16="http://schemas.microsoft.com/office/drawing/2014/main" val="20001"/>
                    </a:ext>
                  </a:extLst>
                </a:gridCol>
                <a:gridCol w="1327748">
                  <a:extLst>
                    <a:ext uri="{9D8B030D-6E8A-4147-A177-3AD203B41FA5}">
                      <a16:colId xmlns:a16="http://schemas.microsoft.com/office/drawing/2014/main" val="20002"/>
                    </a:ext>
                  </a:extLst>
                </a:gridCol>
                <a:gridCol w="1043231">
                  <a:extLst>
                    <a:ext uri="{9D8B030D-6E8A-4147-A177-3AD203B41FA5}">
                      <a16:colId xmlns:a16="http://schemas.microsoft.com/office/drawing/2014/main" val="20003"/>
                    </a:ext>
                  </a:extLst>
                </a:gridCol>
                <a:gridCol w="1390973">
                  <a:extLst>
                    <a:ext uri="{9D8B030D-6E8A-4147-A177-3AD203B41FA5}">
                      <a16:colId xmlns:a16="http://schemas.microsoft.com/office/drawing/2014/main" val="20004"/>
                    </a:ext>
                  </a:extLst>
                </a:gridCol>
                <a:gridCol w="1169681">
                  <a:extLst>
                    <a:ext uri="{9D8B030D-6E8A-4147-A177-3AD203B41FA5}">
                      <a16:colId xmlns:a16="http://schemas.microsoft.com/office/drawing/2014/main" val="20005"/>
                    </a:ext>
                  </a:extLst>
                </a:gridCol>
              </a:tblGrid>
              <a:tr h="20021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OBSERVED</a:t>
                      </a:r>
                      <a:endParaRPr lang="en-US" sz="1200" b="0"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SIMULATED</a:t>
                      </a:r>
                      <a:endParaRPr lang="en-US" sz="1200" b="0"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75000"/>
                      </a:srgbClr>
                    </a:solidFill>
                  </a:tcPr>
                </a:tc>
                <a:extLst>
                  <a:ext uri="{0D108BD9-81ED-4DB2-BD59-A6C34878D82A}">
                    <a16:rowId xmlns:a16="http://schemas.microsoft.com/office/drawing/2014/main" val="10000"/>
                  </a:ext>
                </a:extLst>
              </a:tr>
              <a:tr h="59102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b="1" u="none" strike="noStrike" dirty="0">
                          <a:solidFill>
                            <a:schemeClr val="bg1"/>
                          </a:solidFill>
                          <a:effectLst/>
                          <a:latin typeface="+mn-lt"/>
                        </a:rPr>
                        <a:t>Gene</a:t>
                      </a:r>
                      <a:endParaRPr lang="en-US" sz="1200" b="1"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Alignment Length (</a:t>
                      </a:r>
                      <a:r>
                        <a:rPr lang="en-US" sz="1200" b="1" u="none" strike="noStrike" dirty="0" err="1">
                          <a:solidFill>
                            <a:schemeClr val="bg1"/>
                          </a:solidFill>
                          <a:effectLst/>
                          <a:latin typeface="+mn-lt"/>
                        </a:rPr>
                        <a:t>bp</a:t>
                      </a:r>
                      <a:r>
                        <a:rPr lang="en-US" sz="1200" b="1" u="none" strike="noStrike" dirty="0">
                          <a:solidFill>
                            <a:schemeClr val="bg1"/>
                          </a:solidFill>
                          <a:effectLst/>
                          <a:latin typeface="+mn-lt"/>
                        </a:rPr>
                        <a:t>)</a:t>
                      </a:r>
                      <a:endParaRPr lang="en-US" sz="1200" b="1"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Substitutions</a:t>
                      </a:r>
                      <a:endParaRPr lang="en-US" sz="1200" b="1"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Synonymous changes*</a:t>
                      </a:r>
                      <a:endParaRPr lang="en-US" sz="1200" b="1"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Substitutions</a:t>
                      </a:r>
                      <a:endParaRPr lang="en-US" sz="1200" b="1"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rgbClr val="FF0000"/>
                          </a:solidFill>
                          <a:effectLst/>
                          <a:latin typeface="+mn-lt"/>
                        </a:rPr>
                        <a:t>p-value synonymous </a:t>
                      </a:r>
                      <a:endParaRPr lang="en-US" sz="1200" b="1" i="0" u="none" strike="noStrike" dirty="0">
                        <a:solidFill>
                          <a:srgbClr val="FF0000"/>
                        </a:solidFill>
                        <a:effectLst/>
                        <a:latin typeface="+mn-lt"/>
                      </a:endParaRPr>
                    </a:p>
                    <a:p>
                      <a:pPr algn="ctr" fontAlgn="b"/>
                      <a:r>
                        <a:rPr lang="en-US" sz="1200" b="1" u="none" strike="noStrike" dirty="0">
                          <a:solidFill>
                            <a:srgbClr val="FF0000"/>
                          </a:solidFill>
                          <a:effectLst/>
                          <a:latin typeface="+mn-lt"/>
                        </a:rPr>
                        <a:t>(given *)</a:t>
                      </a:r>
                      <a:endParaRPr lang="en-US" sz="1200" b="1" i="0" u="none" strike="noStrike" dirty="0">
                        <a:solidFill>
                          <a:srgbClr val="FF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a16="http://schemas.microsoft.com/office/drawing/2014/main" val="10001"/>
                  </a:ext>
                </a:extLst>
              </a:tr>
              <a:tr h="30096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Putative</a:t>
                      </a:r>
                      <a:r>
                        <a:rPr lang="en-US" sz="1200" u="none" strike="noStrike" baseline="0" dirty="0">
                          <a:solidFill>
                            <a:schemeClr val="bg1"/>
                          </a:solidFill>
                          <a:effectLst/>
                          <a:latin typeface="+mn-lt"/>
                        </a:rPr>
                        <a:t> </a:t>
                      </a:r>
                      <a:r>
                        <a:rPr lang="en-US" sz="1200" u="none" strike="noStrike" baseline="0" dirty="0" err="1">
                          <a:solidFill>
                            <a:schemeClr val="bg1"/>
                          </a:solidFill>
                          <a:effectLst/>
                          <a:latin typeface="+mn-lt"/>
                        </a:rPr>
                        <a:t>t</a:t>
                      </a:r>
                      <a:r>
                        <a:rPr lang="en-US" sz="1200" u="none" strike="noStrike" dirty="0" err="1">
                          <a:solidFill>
                            <a:schemeClr val="bg1"/>
                          </a:solidFill>
                          <a:effectLst/>
                          <a:latin typeface="+mn-lt"/>
                        </a:rPr>
                        <a:t>ransposase</a:t>
                      </a:r>
                      <a:endParaRPr lang="en-US" sz="1200" b="0"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903</a:t>
                      </a:r>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175</a:t>
                      </a:r>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107</a:t>
                      </a:r>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175</a:t>
                      </a:r>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1.15E-29</a:t>
                      </a: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8302050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2817" name="Rectangle 1"/>
          <p:cNvSpPr>
            <a:spLocks noChangeArrowheads="1"/>
          </p:cNvSpPr>
          <p:nvPr/>
        </p:nvSpPr>
        <p:spPr bwMode="auto">
          <a:xfrm>
            <a:off x="1676400" y="228600"/>
            <a:ext cx="8839200" cy="3600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eaLnBrk="0" fontAlgn="base" hangingPunct="0">
              <a:spcBef>
                <a:spcPct val="0"/>
              </a:spcBef>
              <a:spcAft>
                <a:spcPct val="0"/>
              </a:spcAft>
            </a:pPr>
            <a:r>
              <a:rPr lang="en-US" sz="3600" b="1" dirty="0">
                <a:solidFill>
                  <a:srgbClr val="000000"/>
                </a:solidFill>
                <a:latin typeface="Times New Roman" charset="0"/>
                <a:ea typeface="ＭＳ Ｐゴシック" charset="0"/>
                <a:cs typeface="ＭＳ Ｐゴシック" charset="0"/>
              </a:rPr>
              <a:t>Other ways to detect positive selection</a:t>
            </a:r>
          </a:p>
          <a:p>
            <a:pPr eaLnBrk="0" fontAlgn="base" hangingPunct="0">
              <a:spcBef>
                <a:spcPct val="0"/>
              </a:spcBef>
              <a:spcAft>
                <a:spcPct val="0"/>
              </a:spcAft>
            </a:pPr>
            <a:endParaRPr lang="en-US" sz="2400" b="1" dirty="0">
              <a:solidFill>
                <a:srgbClr val="000000"/>
              </a:solidFill>
              <a:latin typeface="Times New Roman" charset="0"/>
              <a:ea typeface="ＭＳ Ｐゴシック" charset="0"/>
              <a:cs typeface="ＭＳ Ｐゴシック" charset="0"/>
            </a:endParaRPr>
          </a:p>
          <a:p>
            <a:pPr eaLnBrk="0" fontAlgn="base" hangingPunct="0">
              <a:spcBef>
                <a:spcPct val="0"/>
              </a:spcBef>
              <a:spcAft>
                <a:spcPct val="0"/>
              </a:spcAft>
            </a:pPr>
            <a:endParaRPr lang="en-US" sz="2400" b="1" dirty="0">
              <a:solidFill>
                <a:srgbClr val="000000"/>
              </a:solidFill>
              <a:latin typeface="Times New Roman" charset="0"/>
              <a:ea typeface="ＭＳ Ｐゴシック" charset="0"/>
              <a:cs typeface="ＭＳ Ｐゴシック" charset="0"/>
            </a:endParaRPr>
          </a:p>
          <a:p>
            <a:pPr eaLnBrk="0" fontAlgn="base" hangingPunct="0">
              <a:spcBef>
                <a:spcPct val="0"/>
              </a:spcBef>
              <a:spcAft>
                <a:spcPct val="0"/>
              </a:spcAft>
            </a:pPr>
            <a:r>
              <a:rPr lang="en-US" sz="2400" b="1" dirty="0">
                <a:solidFill>
                  <a:srgbClr val="000000"/>
                </a:solidFill>
                <a:latin typeface="Times New Roman" charset="0"/>
                <a:ea typeface="ＭＳ Ｐゴシック" charset="0"/>
                <a:cs typeface="ＭＳ Ｐゴシック" charset="0"/>
              </a:rPr>
              <a:t>Selective sweeps -&gt; fewer alleles present in population </a:t>
            </a:r>
          </a:p>
          <a:p>
            <a:pPr eaLnBrk="0" fontAlgn="base" hangingPunct="0">
              <a:spcBef>
                <a:spcPct val="0"/>
              </a:spcBef>
              <a:spcAft>
                <a:spcPct val="0"/>
              </a:spcAft>
            </a:pPr>
            <a:r>
              <a:rPr lang="en-US" sz="2400" b="1" dirty="0">
                <a:solidFill>
                  <a:srgbClr val="000000"/>
                </a:solidFill>
                <a:latin typeface="Times New Roman" charset="0"/>
                <a:ea typeface="ＭＳ Ｐゴシック" charset="0"/>
                <a:cs typeface="ＭＳ Ｐゴシック" charset="0"/>
              </a:rPr>
              <a:t>(see contributions from archaic Humans for example) </a:t>
            </a:r>
            <a:br>
              <a:rPr lang="en-US" sz="2400" b="1" dirty="0">
                <a:solidFill>
                  <a:srgbClr val="000000"/>
                </a:solidFill>
                <a:latin typeface="Times New Roman" charset="0"/>
                <a:ea typeface="ＭＳ Ｐゴシック" charset="0"/>
                <a:cs typeface="ＭＳ Ｐゴシック" charset="0"/>
              </a:rPr>
            </a:br>
            <a:br>
              <a:rPr lang="en-US" sz="2400" b="1" dirty="0">
                <a:solidFill>
                  <a:srgbClr val="000000"/>
                </a:solidFill>
                <a:latin typeface="Times New Roman" charset="0"/>
                <a:ea typeface="ＭＳ Ｐゴシック" charset="0"/>
                <a:cs typeface="ＭＳ Ｐゴシック" charset="0"/>
              </a:rPr>
            </a:br>
            <a:r>
              <a:rPr lang="en-US" sz="2400" b="1" dirty="0">
                <a:solidFill>
                  <a:srgbClr val="000000"/>
                </a:solidFill>
                <a:latin typeface="Times New Roman" charset="0"/>
                <a:ea typeface="ＭＳ Ｐゴシック" charset="0"/>
                <a:cs typeface="ＭＳ Ｐゴシック" charset="0"/>
              </a:rPr>
              <a:t>Repeated episodes of positive selection -&gt; high </a:t>
            </a:r>
            <a:r>
              <a:rPr lang="en-US" sz="2400" b="1" dirty="0" err="1">
                <a:solidFill>
                  <a:srgbClr val="000000"/>
                </a:solidFill>
                <a:latin typeface="Times New Roman" charset="0"/>
                <a:ea typeface="ＭＳ Ｐゴシック" charset="0"/>
                <a:cs typeface="ＭＳ Ｐゴシック" charset="0"/>
              </a:rPr>
              <a:t>dN</a:t>
            </a:r>
            <a:endParaRPr lang="en-US" sz="2400" b="1" dirty="0">
              <a:solidFill>
                <a:srgbClr val="000000"/>
              </a:solidFill>
              <a:latin typeface="Times New Roman" charset="0"/>
              <a:ea typeface="ＭＳ Ｐゴシック" charset="0"/>
              <a:cs typeface="ＭＳ Ｐゴシック" charset="0"/>
            </a:endParaRPr>
          </a:p>
          <a:p>
            <a:pPr eaLnBrk="0" fontAlgn="base" hangingPunct="0">
              <a:spcBef>
                <a:spcPct val="0"/>
              </a:spcBef>
              <a:spcAft>
                <a:spcPct val="0"/>
              </a:spcAft>
            </a:pPr>
            <a:r>
              <a:rPr lang="en-US" sz="2400" b="1" dirty="0">
                <a:solidFill>
                  <a:srgbClr val="000000"/>
                </a:solidFill>
                <a:latin typeface="Times New Roman" charset="0"/>
                <a:ea typeface="ＭＳ Ｐゴシック" charset="0"/>
                <a:cs typeface="ＭＳ Ｐゴシック" charset="0"/>
              </a:rPr>
              <a:t>(works well for repeated positive – aka diversifying – selection; e.g. virus interaction with the </a:t>
            </a:r>
            <a:r>
              <a:rPr lang="en-US" sz="2400" b="1" dirty="0" err="1">
                <a:solidFill>
                  <a:srgbClr val="000000"/>
                </a:solidFill>
                <a:latin typeface="Times New Roman" charset="0"/>
                <a:ea typeface="ＭＳ Ｐゴシック" charset="0"/>
                <a:cs typeface="ＭＳ Ｐゴシック" charset="0"/>
              </a:rPr>
              <a:t>immunesystem</a:t>
            </a:r>
            <a:r>
              <a:rPr lang="en-US" sz="2400" b="1" dirty="0">
                <a:solidFill>
                  <a:srgbClr val="000000"/>
                </a:solidFill>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31250157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1"/>
          <p:cNvSpPr>
            <a:spLocks noChangeArrowheads="1"/>
          </p:cNvSpPr>
          <p:nvPr/>
        </p:nvSpPr>
        <p:spPr bwMode="auto">
          <a:xfrm>
            <a:off x="1676400" y="228600"/>
            <a:ext cx="8839200" cy="3970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eaLnBrk="0" fontAlgn="base" hangingPunct="0">
              <a:spcBef>
                <a:spcPct val="0"/>
              </a:spcBef>
              <a:spcAft>
                <a:spcPct val="0"/>
              </a:spcAft>
            </a:pPr>
            <a:r>
              <a:rPr lang="en-US" sz="3600" b="1" dirty="0">
                <a:solidFill>
                  <a:srgbClr val="000000"/>
                </a:solidFill>
                <a:latin typeface="Times New Roman" charset="0"/>
                <a:ea typeface="ＭＳ Ｐゴシック" charset="0"/>
                <a:cs typeface="ＭＳ Ｐゴシック" charset="0"/>
              </a:rPr>
              <a:t>Other ways to detect positive selection</a:t>
            </a:r>
          </a:p>
          <a:p>
            <a:pPr eaLnBrk="0" fontAlgn="base" hangingPunct="0">
              <a:spcBef>
                <a:spcPct val="0"/>
              </a:spcBef>
              <a:spcAft>
                <a:spcPct val="0"/>
              </a:spcAft>
            </a:pPr>
            <a:endParaRPr lang="en-US" sz="2400" b="1" dirty="0">
              <a:solidFill>
                <a:srgbClr val="000000"/>
              </a:solidFill>
              <a:latin typeface="Times New Roman" charset="0"/>
              <a:ea typeface="ＭＳ Ｐゴシック" charset="0"/>
              <a:cs typeface="ＭＳ Ｐゴシック" charset="0"/>
            </a:endParaRPr>
          </a:p>
          <a:p>
            <a:pPr eaLnBrk="0" fontAlgn="base" hangingPunct="0">
              <a:spcBef>
                <a:spcPct val="0"/>
              </a:spcBef>
              <a:spcAft>
                <a:spcPct val="0"/>
              </a:spcAft>
            </a:pPr>
            <a:endParaRPr lang="en-US" sz="2400" b="1" dirty="0">
              <a:solidFill>
                <a:srgbClr val="000000"/>
              </a:solidFill>
              <a:latin typeface="Times New Roman" charset="0"/>
              <a:ea typeface="ＭＳ Ｐゴシック" charset="0"/>
              <a:cs typeface="ＭＳ Ｐゴシック" charset="0"/>
            </a:endParaRPr>
          </a:p>
          <a:p>
            <a:pPr eaLnBrk="0" fontAlgn="base" hangingPunct="0">
              <a:spcBef>
                <a:spcPct val="0"/>
              </a:spcBef>
              <a:spcAft>
                <a:spcPct val="0"/>
              </a:spcAft>
            </a:pPr>
            <a:r>
              <a:rPr lang="en-US" sz="2400" b="1" dirty="0">
                <a:solidFill>
                  <a:srgbClr val="000000"/>
                </a:solidFill>
                <a:latin typeface="Times New Roman" charset="0"/>
                <a:ea typeface="ＭＳ Ｐゴシック" charset="0"/>
                <a:cs typeface="ＭＳ Ｐゴシック" charset="0"/>
              </a:rPr>
              <a:t>Selective sweeps -&gt; fewer alleles present in population </a:t>
            </a:r>
          </a:p>
          <a:p>
            <a:pPr eaLnBrk="0" fontAlgn="base" hangingPunct="0">
              <a:spcBef>
                <a:spcPct val="0"/>
              </a:spcBef>
              <a:spcAft>
                <a:spcPct val="0"/>
              </a:spcAft>
            </a:pPr>
            <a:r>
              <a:rPr lang="en-US" sz="2400" b="1" dirty="0">
                <a:solidFill>
                  <a:srgbClr val="000000"/>
                </a:solidFill>
                <a:latin typeface="Times New Roman" charset="0"/>
                <a:ea typeface="ＭＳ Ｐゴシック" charset="0"/>
                <a:cs typeface="ＭＳ Ｐゴシック" charset="0"/>
              </a:rPr>
              <a:t>(allele shows little within allele divergence - see contributions from archaic Humans for example), </a:t>
            </a:r>
          </a:p>
          <a:p>
            <a:pPr eaLnBrk="0" fontAlgn="base" hangingPunct="0">
              <a:spcBef>
                <a:spcPct val="0"/>
              </a:spcBef>
              <a:spcAft>
                <a:spcPct val="0"/>
              </a:spcAft>
            </a:pPr>
            <a:r>
              <a:rPr lang="en-US" sz="2400" b="1" dirty="0">
                <a:solidFill>
                  <a:srgbClr val="000000"/>
                </a:solidFill>
                <a:latin typeface="Times New Roman" charset="0"/>
                <a:ea typeface="ＭＳ Ｐゴシック" charset="0"/>
                <a:cs typeface="ＭＳ Ｐゴシック" charset="0"/>
              </a:rPr>
              <a:t>SNP or neighboring SNPs are at higher frequency within a population.   </a:t>
            </a:r>
            <a:br>
              <a:rPr lang="en-US" sz="2400" b="1" dirty="0">
                <a:solidFill>
                  <a:srgbClr val="000000"/>
                </a:solidFill>
                <a:latin typeface="Times New Roman" charset="0"/>
                <a:ea typeface="ＭＳ Ｐゴシック" charset="0"/>
                <a:cs typeface="ＭＳ Ｐゴシック" charset="0"/>
              </a:rPr>
            </a:br>
            <a:br>
              <a:rPr lang="en-US" sz="2400" b="1" dirty="0">
                <a:solidFill>
                  <a:srgbClr val="000000"/>
                </a:solidFill>
                <a:latin typeface="Times New Roman" charset="0"/>
                <a:ea typeface="ＭＳ Ｐゴシック" charset="0"/>
                <a:cs typeface="ＭＳ Ｐゴシック" charset="0"/>
              </a:rPr>
            </a:br>
            <a:r>
              <a:rPr lang="en-US" sz="2400" b="1" dirty="0">
                <a:solidFill>
                  <a:srgbClr val="000000"/>
                </a:solidFill>
                <a:latin typeface="Times New Roman" charset="0"/>
                <a:ea typeface="ＭＳ Ｐゴシック" charset="0"/>
                <a:cs typeface="ＭＳ Ｐゴシック" charset="0"/>
              </a:rPr>
              <a:t>Repeated episodes of positive selection -&gt; high </a:t>
            </a:r>
            <a:r>
              <a:rPr lang="en-US" sz="2400" b="1" dirty="0" err="1">
                <a:solidFill>
                  <a:srgbClr val="000000"/>
                </a:solidFill>
                <a:latin typeface="Times New Roman" charset="0"/>
                <a:ea typeface="ＭＳ Ｐゴシック" charset="0"/>
                <a:cs typeface="ＭＳ Ｐゴシック" charset="0"/>
              </a:rPr>
              <a:t>dN</a:t>
            </a:r>
            <a:endParaRPr lang="en-US" sz="2400"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160722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02000" y="635000"/>
            <a:ext cx="5588000" cy="3302000"/>
          </a:xfrm>
          <a:prstGeom prst="rect">
            <a:avLst/>
          </a:prstGeom>
        </p:spPr>
      </p:pic>
      <p:sp>
        <p:nvSpPr>
          <p:cNvPr id="3" name="TextBox 2"/>
          <p:cNvSpPr txBox="1"/>
          <p:nvPr/>
        </p:nvSpPr>
        <p:spPr>
          <a:xfrm>
            <a:off x="2159000" y="4064000"/>
            <a:ext cx="7620000" cy="317500"/>
          </a:xfrm>
          <a:prstGeom prst="rect">
            <a:avLst/>
          </a:prstGeom>
        </p:spPr>
        <p:txBody>
          <a:bodyPr/>
          <a:lstStyle/>
          <a:p>
            <a:pPr eaLnBrk="0" fontAlgn="base" hangingPunct="0">
              <a:spcBef>
                <a:spcPct val="0"/>
              </a:spcBef>
              <a:spcAft>
                <a:spcPct val="0"/>
              </a:spcAft>
            </a:pPr>
            <a:r>
              <a:rPr lang="en-US" sz="1000" dirty="0">
                <a:solidFill>
                  <a:prstClr val="black"/>
                </a:solidFill>
                <a:latin typeface="Arial"/>
                <a:ea typeface="ＭＳ Ｐゴシック" panose="020B0600070205080204" pitchFamily="34" charset="-128"/>
              </a:rPr>
              <a:t> Fig. 1 Current world-wide frequency distribution of CCR5-Δ32 allele frequencies. Only the frequencies of Native populations have been evidenced in Americas, Asia, Africa and Oceania. Map redrawn and modified principally from &lt;</a:t>
            </a:r>
            <a:r>
              <a:rPr lang="en-US" sz="1000" dirty="0" err="1">
                <a:solidFill>
                  <a:prstClr val="black"/>
                </a:solidFill>
                <a:latin typeface="Arial"/>
                <a:ea typeface="ＭＳ Ｐゴシック" panose="020B0600070205080204" pitchFamily="34" charset="-128"/>
              </a:rPr>
              <a:t>ce:cross-ref</a:t>
            </a:r>
            <a:r>
              <a:rPr lang="en-US" sz="1000" dirty="0">
                <a:solidFill>
                  <a:prstClr val="black"/>
                </a:solidFill>
                <a:latin typeface="Arial"/>
                <a:ea typeface="ＭＳ Ｐゴシック" panose="020B0600070205080204" pitchFamily="34" charset="-128"/>
              </a:rPr>
              <a:t> </a:t>
            </a:r>
            <a:r>
              <a:rPr lang="en-US" sz="1000" dirty="0" err="1">
                <a:solidFill>
                  <a:prstClr val="black"/>
                </a:solidFill>
                <a:latin typeface="Arial"/>
                <a:ea typeface="ＭＳ Ｐゴシック" panose="020B0600070205080204" pitchFamily="34" charset="-128"/>
              </a:rPr>
              <a:t>refid</a:t>
            </a:r>
            <a:r>
              <a:rPr lang="en-US" sz="1000" dirty="0">
                <a:solidFill>
                  <a:prstClr val="black"/>
                </a:solidFill>
                <a:latin typeface="Arial"/>
                <a:ea typeface="ＭＳ Ｐゴシック" panose="020B0600070205080204" pitchFamily="34" charset="-128"/>
              </a:rPr>
              <a:t>="bib5"&gt; B...</a:t>
            </a:r>
          </a:p>
        </p:txBody>
      </p:sp>
      <p:sp>
        <p:nvSpPr>
          <p:cNvPr id="4" name="TextBox 3"/>
          <p:cNvSpPr txBox="1"/>
          <p:nvPr/>
        </p:nvSpPr>
        <p:spPr>
          <a:xfrm>
            <a:off x="2159000" y="4889500"/>
            <a:ext cx="7620000" cy="254000"/>
          </a:xfrm>
          <a:prstGeom prst="rect">
            <a:avLst/>
          </a:prstGeom>
        </p:spPr>
        <p:txBody>
          <a:bodyPr/>
          <a:lstStyle/>
          <a:p>
            <a:pPr eaLnBrk="0" fontAlgn="base" hangingPunct="0">
              <a:spcBef>
                <a:spcPct val="0"/>
              </a:spcBef>
              <a:spcAft>
                <a:spcPct val="0"/>
              </a:spcAft>
            </a:pPr>
            <a:r>
              <a:rPr lang="en-US" sz="1000">
                <a:solidFill>
                  <a:prstClr val="black"/>
                </a:solidFill>
                <a:latin typeface="Arial"/>
                <a:ea typeface="ＭＳ Ｐゴシック" panose="020B0600070205080204" pitchFamily="34" charset="-128"/>
              </a:rPr>
              <a:t>Eric  Faure , Manuela  Royer-Carenzi</a:t>
            </a:r>
          </a:p>
        </p:txBody>
      </p:sp>
      <p:sp>
        <p:nvSpPr>
          <p:cNvPr id="5" name="TextBox 4"/>
          <p:cNvSpPr txBox="1"/>
          <p:nvPr/>
        </p:nvSpPr>
        <p:spPr>
          <a:xfrm>
            <a:off x="2159000" y="5270500"/>
            <a:ext cx="7620000" cy="254000"/>
          </a:xfrm>
          <a:prstGeom prst="rect">
            <a:avLst/>
          </a:prstGeom>
        </p:spPr>
        <p:txBody>
          <a:bodyPr/>
          <a:lstStyle/>
          <a:p>
            <a:pPr eaLnBrk="0" fontAlgn="base" hangingPunct="0">
              <a:spcBef>
                <a:spcPct val="0"/>
              </a:spcBef>
              <a:spcAft>
                <a:spcPct val="0"/>
              </a:spcAft>
            </a:pPr>
            <a:r>
              <a:rPr lang="en-US" sz="1000" b="1" dirty="0">
                <a:solidFill>
                  <a:prstClr val="black"/>
                </a:solidFill>
                <a:latin typeface="Arial"/>
                <a:ea typeface="ＭＳ Ｐゴシック" panose="020B0600070205080204" pitchFamily="34" charset="-128"/>
              </a:rPr>
              <a:t> Is the European spatial distribution of the HIV-1-resistant CCR5-Δ32 allele formed by a breakdown of the </a:t>
            </a:r>
            <a:r>
              <a:rPr lang="en-US" sz="1000" b="1" dirty="0" err="1">
                <a:solidFill>
                  <a:prstClr val="black"/>
                </a:solidFill>
                <a:latin typeface="Arial"/>
                <a:ea typeface="ＭＳ Ｐゴシック" panose="020B0600070205080204" pitchFamily="34" charset="-128"/>
              </a:rPr>
              <a:t>pathocenosis</a:t>
            </a:r>
            <a:r>
              <a:rPr lang="en-US" sz="1000" b="1" dirty="0">
                <a:solidFill>
                  <a:prstClr val="black"/>
                </a:solidFill>
                <a:latin typeface="Arial"/>
                <a:ea typeface="ＭＳ Ｐゴシック" panose="020B0600070205080204" pitchFamily="34" charset="-128"/>
              </a:rPr>
              <a:t> due to the historical Roman expansion?</a:t>
            </a:r>
          </a:p>
        </p:txBody>
      </p:sp>
      <p:sp>
        <p:nvSpPr>
          <p:cNvPr id="6" name="TextBox 5"/>
          <p:cNvSpPr txBox="1"/>
          <p:nvPr/>
        </p:nvSpPr>
        <p:spPr>
          <a:xfrm>
            <a:off x="2159000" y="5651500"/>
            <a:ext cx="7620000" cy="254000"/>
          </a:xfrm>
          <a:prstGeom prst="rect">
            <a:avLst/>
          </a:prstGeom>
        </p:spPr>
        <p:txBody>
          <a:bodyPr/>
          <a:lstStyle/>
          <a:p>
            <a:pPr eaLnBrk="0" fontAlgn="base" hangingPunct="0">
              <a:spcBef>
                <a:spcPct val="0"/>
              </a:spcBef>
              <a:spcAft>
                <a:spcPct val="0"/>
              </a:spcAft>
            </a:pPr>
            <a:r>
              <a:rPr lang="en-US" sz="1000">
                <a:solidFill>
                  <a:prstClr val="black"/>
                </a:solidFill>
                <a:latin typeface="Arial"/>
                <a:ea typeface="ＭＳ Ｐゴシック" panose="020B0600070205080204" pitchFamily="34" charset="-128"/>
              </a:rPr>
              <a:t>Infection, Genetics and Evolution, Volume 8, Issue 6, 2008, 864 - 874</a:t>
            </a:r>
          </a:p>
        </p:txBody>
      </p:sp>
      <p:sp>
        <p:nvSpPr>
          <p:cNvPr id="7" name="TextBox 6"/>
          <p:cNvSpPr txBox="1"/>
          <p:nvPr/>
        </p:nvSpPr>
        <p:spPr>
          <a:xfrm>
            <a:off x="2159000" y="6032500"/>
            <a:ext cx="7620000" cy="254000"/>
          </a:xfrm>
          <a:prstGeom prst="rect">
            <a:avLst/>
          </a:prstGeom>
        </p:spPr>
        <p:txBody>
          <a:bodyPr/>
          <a:lstStyle/>
          <a:p>
            <a:pPr eaLnBrk="0" fontAlgn="base" hangingPunct="0">
              <a:spcBef>
                <a:spcPct val="0"/>
              </a:spcBef>
              <a:spcAft>
                <a:spcPct val="0"/>
              </a:spcAft>
            </a:pPr>
            <a:r>
              <a:rPr lang="en-US" sz="1000" dirty="0">
                <a:solidFill>
                  <a:prstClr val="black"/>
                </a:solidFill>
                <a:latin typeface="Arial"/>
                <a:ea typeface="ＭＳ Ｐゴシック" panose="020B0600070205080204" pitchFamily="34" charset="-128"/>
              </a:rPr>
              <a:t>http://</a:t>
            </a:r>
            <a:r>
              <a:rPr lang="en-US" sz="1000" dirty="0" err="1">
                <a:solidFill>
                  <a:prstClr val="black"/>
                </a:solidFill>
                <a:latin typeface="Arial"/>
                <a:ea typeface="ＭＳ Ｐゴシック" panose="020B0600070205080204" pitchFamily="34" charset="-128"/>
              </a:rPr>
              <a:t>dx.doi.org</a:t>
            </a:r>
            <a:r>
              <a:rPr lang="en-US" sz="1000" dirty="0">
                <a:solidFill>
                  <a:prstClr val="black"/>
                </a:solidFill>
                <a:latin typeface="Arial"/>
                <a:ea typeface="ＭＳ Ｐゴシック" panose="020B0600070205080204" pitchFamily="34" charset="-128"/>
              </a:rPr>
              <a:t>/10.1016/j.meegid.2008.08.007</a:t>
            </a:r>
          </a:p>
        </p:txBody>
      </p:sp>
    </p:spTree>
    <p:extLst>
      <p:ext uri="{BB962C8B-B14F-4D97-AF65-F5344CB8AC3E}">
        <p14:creationId xmlns:p14="http://schemas.microsoft.com/office/powerpoint/2010/main" val="39088641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849440" y="381640"/>
            <a:ext cx="8493120"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eaLnBrk="0" fontAlgn="base" hangingPunct="0">
              <a:spcBef>
                <a:spcPct val="0"/>
              </a:spcBef>
              <a:spcAft>
                <a:spcPct val="0"/>
              </a:spcAft>
            </a:pPr>
            <a:r>
              <a:rPr lang="en-GB" sz="1500" b="1">
                <a:latin typeface="Arial" charset="0"/>
              </a:rPr>
              <a:t>Geographic origin of the three populations studied.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6880" y="5943505"/>
            <a:ext cx="9106560" cy="94329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040" y="979303"/>
            <a:ext cx="3772800" cy="489363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4211040" y="5972308"/>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eaLnBrk="0" fontAlgn="base" hangingPunct="0">
              <a:spcBef>
                <a:spcPct val="0"/>
              </a:spcBef>
              <a:spcAft>
                <a:spcPct val="0"/>
              </a:spcAft>
            </a:pPr>
            <a:r>
              <a:rPr lang="en-GB" sz="1100" b="1" dirty="0" err="1">
                <a:latin typeface="Arial" charset="0"/>
              </a:rPr>
              <a:t>Hafid</a:t>
            </a:r>
            <a:r>
              <a:rPr lang="en-GB" sz="1100" b="1" dirty="0">
                <a:latin typeface="Arial" charset="0"/>
              </a:rPr>
              <a:t> </a:t>
            </a:r>
            <a:r>
              <a:rPr lang="en-GB" sz="1100" b="1" dirty="0" err="1">
                <a:latin typeface="Arial" charset="0"/>
              </a:rPr>
              <a:t>Laayouni</a:t>
            </a:r>
            <a:r>
              <a:rPr lang="en-GB" sz="1100" b="1" dirty="0">
                <a:latin typeface="Arial" charset="0"/>
              </a:rPr>
              <a:t> et al. PNAS 2014;111:2668-2673</a:t>
            </a:r>
          </a:p>
        </p:txBody>
      </p:sp>
      <p:sp>
        <p:nvSpPr>
          <p:cNvPr id="3077" name="Text Box 5"/>
          <p:cNvSpPr txBox="1">
            <a:spLocks noChangeArrowheads="1"/>
          </p:cNvSpPr>
          <p:nvPr/>
        </p:nvSpPr>
        <p:spPr bwMode="auto">
          <a:xfrm>
            <a:off x="1621920" y="6613175"/>
            <a:ext cx="4930560" cy="3470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pPr eaLnBrk="0" fontAlgn="base" hangingPunct="0">
              <a:spcBef>
                <a:spcPct val="0"/>
              </a:spcBef>
              <a:spcAft>
                <a:spcPct val="0"/>
              </a:spcAft>
            </a:pPr>
            <a:r>
              <a:rPr lang="en-GB" sz="900">
                <a:latin typeface="Arial" charset="0"/>
              </a:rPr>
              <a:t>©2014 by National Academy of Sciences</a:t>
            </a:r>
          </a:p>
        </p:txBody>
      </p:sp>
      <p:sp>
        <p:nvSpPr>
          <p:cNvPr id="2" name="TextBox 1"/>
          <p:cNvSpPr txBox="1"/>
          <p:nvPr/>
        </p:nvSpPr>
        <p:spPr>
          <a:xfrm>
            <a:off x="1526881" y="4280424"/>
            <a:ext cx="2170787" cy="830997"/>
          </a:xfrm>
          <a:prstGeom prst="rect">
            <a:avLst/>
          </a:prstGeom>
          <a:noFill/>
        </p:spPr>
        <p:txBody>
          <a:bodyPr wrap="none" rtlCol="0">
            <a:spAutoFit/>
          </a:bodyPr>
          <a:lstStyle/>
          <a:p>
            <a:pPr eaLnBrk="0" fontAlgn="base" hangingPunct="0">
              <a:spcBef>
                <a:spcPct val="0"/>
              </a:spcBef>
              <a:spcAft>
                <a:spcPct val="0"/>
              </a:spcAft>
            </a:pPr>
            <a:r>
              <a:rPr lang="en-US" sz="2400" dirty="0">
                <a:solidFill>
                  <a:srgbClr val="000000"/>
                </a:solidFill>
                <a:latin typeface="Arial" panose="020B0604020202020204" pitchFamily="34" charset="0"/>
                <a:ea typeface="ＭＳ Ｐゴシック" panose="020B0600070205080204" pitchFamily="34" charset="-128"/>
              </a:rPr>
              <a:t>196,524 SNPs</a:t>
            </a:r>
          </a:p>
          <a:p>
            <a:pPr eaLnBrk="0" fontAlgn="base" hangingPunct="0">
              <a:spcBef>
                <a:spcPct val="0"/>
              </a:spcBef>
              <a:spcAft>
                <a:spcPct val="0"/>
              </a:spcAft>
            </a:pPr>
            <a:r>
              <a:rPr lang="en-US" sz="2400" dirty="0">
                <a:solidFill>
                  <a:srgbClr val="000000"/>
                </a:solidFill>
                <a:latin typeface="Arial" panose="020B0604020202020204" pitchFamily="34" charset="0"/>
                <a:ea typeface="ＭＳ Ｐゴシック" panose="020B0600070205080204" pitchFamily="34" charset="-128"/>
              </a:rPr>
              <a:t>-&gt; PCA</a:t>
            </a:r>
          </a:p>
        </p:txBody>
      </p:sp>
    </p:spTree>
    <p:extLst>
      <p:ext uri="{BB962C8B-B14F-4D97-AF65-F5344CB8AC3E}">
        <p14:creationId xmlns:p14="http://schemas.microsoft.com/office/powerpoint/2010/main" val="5180645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849440" y="381640"/>
            <a:ext cx="8493120"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eaLnBrk="0" fontAlgn="base" hangingPunct="0">
              <a:spcBef>
                <a:spcPct val="0"/>
              </a:spcBef>
              <a:spcAft>
                <a:spcPct val="0"/>
              </a:spcAft>
            </a:pPr>
            <a:r>
              <a:rPr lang="en-GB" sz="1500" b="1">
                <a:latin typeface="Arial" charset="0"/>
              </a:rPr>
              <a:t>Manhattan plot of results of selection tests in Rroma, Romanians, and Indians using TreeSelect statistic (A) and XP-CLR statistic (B).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6880" y="5943505"/>
            <a:ext cx="9106560" cy="94329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9681" y="979303"/>
            <a:ext cx="4835520" cy="489363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3679681" y="5972308"/>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eaLnBrk="0" fontAlgn="base" hangingPunct="0">
              <a:spcBef>
                <a:spcPct val="0"/>
              </a:spcBef>
              <a:spcAft>
                <a:spcPct val="0"/>
              </a:spcAft>
            </a:pPr>
            <a:r>
              <a:rPr lang="en-GB" sz="1100" b="1" dirty="0" err="1">
                <a:latin typeface="Arial" charset="0"/>
              </a:rPr>
              <a:t>Laayouni</a:t>
            </a:r>
            <a:r>
              <a:rPr lang="en-GB" sz="1100" b="1" dirty="0">
                <a:latin typeface="Arial" charset="0"/>
              </a:rPr>
              <a:t> H et al. PNAS 2014;111:2668-2673</a:t>
            </a:r>
          </a:p>
        </p:txBody>
      </p:sp>
      <p:sp>
        <p:nvSpPr>
          <p:cNvPr id="3077" name="Text Box 5"/>
          <p:cNvSpPr txBox="1">
            <a:spLocks noChangeArrowheads="1"/>
          </p:cNvSpPr>
          <p:nvPr/>
        </p:nvSpPr>
        <p:spPr bwMode="auto">
          <a:xfrm>
            <a:off x="1621920" y="6613175"/>
            <a:ext cx="4930560" cy="3470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pPr eaLnBrk="0" fontAlgn="base" hangingPunct="0">
              <a:spcBef>
                <a:spcPct val="0"/>
              </a:spcBef>
              <a:spcAft>
                <a:spcPct val="0"/>
              </a:spcAft>
            </a:pPr>
            <a:r>
              <a:rPr lang="en-GB" sz="900" dirty="0">
                <a:latin typeface="Arial" charset="0"/>
              </a:rPr>
              <a:t>©2014 by National Academy of Sciences</a:t>
            </a:r>
          </a:p>
        </p:txBody>
      </p:sp>
      <p:sp>
        <p:nvSpPr>
          <p:cNvPr id="2" name="TextBox 1"/>
          <p:cNvSpPr txBox="1"/>
          <p:nvPr/>
        </p:nvSpPr>
        <p:spPr>
          <a:xfrm>
            <a:off x="3590872" y="6127980"/>
            <a:ext cx="6953759" cy="461665"/>
          </a:xfrm>
          <a:prstGeom prst="rect">
            <a:avLst/>
          </a:prstGeom>
          <a:noFill/>
        </p:spPr>
        <p:txBody>
          <a:bodyPr wrap="square" rtlCol="0">
            <a:spAutoFit/>
          </a:bodyPr>
          <a:lstStyle/>
          <a:p>
            <a:pPr eaLnBrk="0" fontAlgn="base" hangingPunct="0">
              <a:spcBef>
                <a:spcPct val="0"/>
              </a:spcBef>
              <a:spcAft>
                <a:spcPct val="0"/>
              </a:spcAft>
            </a:pPr>
            <a:r>
              <a:rPr lang="en-US" sz="1200" dirty="0">
                <a:solidFill>
                  <a:srgbClr val="000000"/>
                </a:solidFill>
                <a:latin typeface="Arial" panose="020B0604020202020204" pitchFamily="34" charset="0"/>
                <a:ea typeface="ＭＳ Ｐゴシック" panose="020B0600070205080204" pitchFamily="34" charset="-128"/>
              </a:rPr>
              <a:t>Convergent evolution in European and </a:t>
            </a:r>
            <a:r>
              <a:rPr lang="en-US" sz="1200" dirty="0" err="1">
                <a:solidFill>
                  <a:srgbClr val="000000"/>
                </a:solidFill>
                <a:latin typeface="Arial" panose="020B0604020202020204" pitchFamily="34" charset="0"/>
                <a:ea typeface="ＭＳ Ｐゴシック" panose="020B0600070205080204" pitchFamily="34" charset="-128"/>
              </a:rPr>
              <a:t>Rroma</a:t>
            </a:r>
            <a:r>
              <a:rPr lang="en-US" sz="1200" dirty="0">
                <a:solidFill>
                  <a:srgbClr val="000000"/>
                </a:solidFill>
                <a:latin typeface="Arial" panose="020B0604020202020204" pitchFamily="34" charset="0"/>
                <a:ea typeface="ＭＳ Ｐゴシック" panose="020B0600070205080204" pitchFamily="34" charset="-128"/>
              </a:rPr>
              <a:t> populations reveals pressure exerted by plague on Toll-like receptors.</a:t>
            </a:r>
          </a:p>
        </p:txBody>
      </p:sp>
      <p:sp>
        <p:nvSpPr>
          <p:cNvPr id="4" name="TextBox 3"/>
          <p:cNvSpPr txBox="1"/>
          <p:nvPr/>
        </p:nvSpPr>
        <p:spPr>
          <a:xfrm>
            <a:off x="8111797" y="4517278"/>
            <a:ext cx="2557700" cy="523220"/>
          </a:xfrm>
          <a:prstGeom prst="rect">
            <a:avLst/>
          </a:prstGeom>
          <a:noFill/>
        </p:spPr>
        <p:txBody>
          <a:bodyPr wrap="square" rtlCol="0">
            <a:spAutoFit/>
          </a:bodyPr>
          <a:lstStyle/>
          <a:p>
            <a:pPr eaLnBrk="0" fontAlgn="base" hangingPunct="0">
              <a:spcBef>
                <a:spcPct val="0"/>
              </a:spcBef>
              <a:spcAft>
                <a:spcPct val="0"/>
              </a:spcAft>
            </a:pPr>
            <a:r>
              <a:rPr lang="en-US" sz="1400" dirty="0">
                <a:solidFill>
                  <a:srgbClr val="000000"/>
                </a:solidFill>
                <a:latin typeface="Arial" panose="020B0604020202020204" pitchFamily="34" charset="0"/>
                <a:ea typeface="ＭＳ Ｐゴシック" panose="020B0600070205080204" pitchFamily="34" charset="-128"/>
              </a:rPr>
              <a:t>selective sweeps detected through linkage disequilibrium</a:t>
            </a:r>
          </a:p>
        </p:txBody>
      </p:sp>
      <p:sp>
        <p:nvSpPr>
          <p:cNvPr id="5" name="TextBox 4"/>
          <p:cNvSpPr txBox="1"/>
          <p:nvPr/>
        </p:nvSpPr>
        <p:spPr>
          <a:xfrm>
            <a:off x="8515201" y="2007002"/>
            <a:ext cx="2244452" cy="523220"/>
          </a:xfrm>
          <a:prstGeom prst="rect">
            <a:avLst/>
          </a:prstGeom>
          <a:noFill/>
        </p:spPr>
        <p:txBody>
          <a:bodyPr wrap="square" rtlCol="0">
            <a:spAutoFit/>
          </a:bodyPr>
          <a:lstStyle/>
          <a:p>
            <a:pPr eaLnBrk="0" fontAlgn="base" hangingPunct="0">
              <a:spcBef>
                <a:spcPct val="0"/>
              </a:spcBef>
              <a:spcAft>
                <a:spcPct val="0"/>
              </a:spcAft>
            </a:pPr>
            <a:r>
              <a:rPr lang="en-US" sz="1400" dirty="0">
                <a:solidFill>
                  <a:srgbClr val="000000"/>
                </a:solidFill>
                <a:latin typeface="Arial" panose="020B0604020202020204" pitchFamily="34" charset="0"/>
                <a:ea typeface="ＭＳ Ｐゴシック" panose="020B0600070205080204" pitchFamily="34" charset="-128"/>
                <a:hlinkClick r:id="rId5"/>
              </a:rPr>
              <a:t>SNP frequencies within and between populations</a:t>
            </a:r>
            <a:endParaRPr lang="en-US" sz="1400" dirty="0">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256476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1">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1600"/>
            <a:ext cx="9144000" cy="6643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42" name="Rectangle 2"/>
          <p:cNvSpPr>
            <a:spLocks noChangeArrowheads="1"/>
          </p:cNvSpPr>
          <p:nvPr/>
        </p:nvSpPr>
        <p:spPr bwMode="auto">
          <a:xfrm>
            <a:off x="7467600" y="3817938"/>
            <a:ext cx="2844800" cy="82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p>
            <a:pPr eaLnBrk="0" fontAlgn="base" hangingPunct="0">
              <a:spcBef>
                <a:spcPct val="0"/>
              </a:spcBef>
              <a:spcAft>
                <a:spcPct val="0"/>
              </a:spcAft>
            </a:pPr>
            <a:r>
              <a:rPr lang="en-US" sz="2400" b="1">
                <a:solidFill>
                  <a:srgbClr val="000000"/>
                </a:solidFill>
                <a:latin typeface="Times New Roman" charset="0"/>
                <a:ea typeface="ＭＳ Ｐゴシック" charset="0"/>
                <a:cs typeface="ＭＳ Ｐゴシック" charset="0"/>
              </a:rPr>
              <a:t>Variant arose about </a:t>
            </a:r>
            <a:br>
              <a:rPr lang="en-US" sz="2400" b="1">
                <a:solidFill>
                  <a:srgbClr val="000000"/>
                </a:solidFill>
                <a:latin typeface="Times New Roman" charset="0"/>
                <a:ea typeface="ＭＳ Ｐゴシック" charset="0"/>
                <a:cs typeface="ＭＳ Ｐゴシック" charset="0"/>
              </a:rPr>
            </a:br>
            <a:r>
              <a:rPr lang="en-US" sz="2400" b="1">
                <a:solidFill>
                  <a:srgbClr val="000000"/>
                </a:solidFill>
                <a:latin typeface="Times New Roman" charset="0"/>
                <a:ea typeface="ＭＳ Ｐゴシック" charset="0"/>
                <a:cs typeface="ＭＳ Ｐゴシック" charset="0"/>
              </a:rPr>
              <a:t>5800 years ago</a:t>
            </a:r>
          </a:p>
        </p:txBody>
      </p:sp>
    </p:spTree>
    <p:extLst>
      <p:ext uri="{BB962C8B-B14F-4D97-AF65-F5344CB8AC3E}">
        <p14:creationId xmlns:p14="http://schemas.microsoft.com/office/powerpoint/2010/main" val="1941799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1">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2412" y="1"/>
            <a:ext cx="8916988" cy="668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6" name="Rectangle 2"/>
          <p:cNvSpPr>
            <a:spLocks noChangeArrowheads="1"/>
          </p:cNvSpPr>
          <p:nvPr/>
        </p:nvSpPr>
        <p:spPr bwMode="auto">
          <a:xfrm>
            <a:off x="1676400" y="5334001"/>
            <a:ext cx="7467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eaLnBrk="0" fontAlgn="base" hangingPunct="0">
              <a:spcBef>
                <a:spcPct val="0"/>
              </a:spcBef>
              <a:spcAft>
                <a:spcPct val="0"/>
              </a:spcAft>
            </a:pPr>
            <a:r>
              <a:rPr lang="en-US" sz="2400" b="1">
                <a:solidFill>
                  <a:srgbClr val="000000"/>
                </a:solidFill>
                <a:latin typeface="Times New Roman" charset="0"/>
                <a:ea typeface="ＭＳ Ｐゴシック" charset="0"/>
                <a:cs typeface="ＭＳ Ｐゴシック" charset="0"/>
              </a:rPr>
              <a:t>The age of haplogroup D was found to be ~37,000 years</a:t>
            </a:r>
          </a:p>
        </p:txBody>
      </p:sp>
    </p:spTree>
    <p:extLst>
      <p:ext uri="{BB962C8B-B14F-4D97-AF65-F5344CB8AC3E}">
        <p14:creationId xmlns:p14="http://schemas.microsoft.com/office/powerpoint/2010/main" val="13584513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0"/>
            <a:ext cx="60007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890" name="Picture 2">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74662" y="2022476"/>
            <a:ext cx="6834187" cy="2836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517308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ext Box 1"/>
          <p:cNvSpPr txBox="1">
            <a:spLocks noChangeArrowheads="1"/>
          </p:cNvSpPr>
          <p:nvPr/>
        </p:nvSpPr>
        <p:spPr bwMode="auto">
          <a:xfrm>
            <a:off x="1849439" y="381001"/>
            <a:ext cx="8493125" cy="41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414338"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cs typeface="ＭＳ Ｐゴシック" charset="0"/>
              </a:defRPr>
            </a:lvl1pPr>
            <a:lvl2pPr marL="742950" indent="-285750" defTabSz="414338"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2pPr>
            <a:lvl3pPr marL="1143000" indent="-228600" defTabSz="414338"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3pPr>
            <a:lvl4pPr marL="1600200" indent="-228600" defTabSz="414338"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4pPr>
            <a:lvl5pPr marL="2057400" indent="-228600" defTabSz="414338"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5pPr>
            <a:lvl6pPr marL="25146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6pPr>
            <a:lvl7pPr marL="29718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7pPr>
            <a:lvl8pPr marL="34290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8pPr>
            <a:lvl9pPr marL="38862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9pPr>
          </a:lstStyle>
          <a:p>
            <a:pPr algn="ctr" eaLnBrk="1" fontAlgn="base">
              <a:lnSpc>
                <a:spcPct val="93000"/>
              </a:lnSpc>
              <a:spcBef>
                <a:spcPct val="0"/>
              </a:spcBef>
              <a:spcAft>
                <a:spcPct val="0"/>
              </a:spcAft>
              <a:buClr>
                <a:srgbClr val="000000"/>
              </a:buClr>
              <a:buSzPct val="45000"/>
            </a:pPr>
            <a:r>
              <a:rPr lang="en-GB" altLang="zh-CN" sz="1500" b="1">
                <a:solidFill>
                  <a:srgbClr val="000000"/>
                </a:solidFill>
              </a:rPr>
              <a:t>Fig. 6 Four possible scenarios of genetic mixture involving Neandertals.</a:t>
            </a:r>
          </a:p>
        </p:txBody>
      </p:sp>
      <p:pic>
        <p:nvPicPr>
          <p:cNvPr id="757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3539" y="5943601"/>
            <a:ext cx="1227137" cy="652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7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6451" y="979489"/>
            <a:ext cx="2962275" cy="489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0" name="Text Box 4"/>
          <p:cNvSpPr txBox="1">
            <a:spLocks noChangeArrowheads="1"/>
          </p:cNvSpPr>
          <p:nvPr/>
        </p:nvSpPr>
        <p:spPr bwMode="auto">
          <a:xfrm>
            <a:off x="4616450" y="5972176"/>
            <a:ext cx="3919538"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414338" eaLnBrk="0" hangingPunct="0">
              <a:tabLst>
                <a:tab pos="723900" algn="l"/>
                <a:tab pos="1447800" algn="l"/>
                <a:tab pos="2171700" algn="l"/>
                <a:tab pos="2895600" algn="l"/>
                <a:tab pos="3619500" algn="l"/>
              </a:tabLst>
              <a:defRPr sz="2400">
                <a:solidFill>
                  <a:schemeClr val="tx1"/>
                </a:solidFill>
                <a:latin typeface="Arial" charset="0"/>
                <a:ea typeface="ＭＳ Ｐゴシック" charset="0"/>
                <a:cs typeface="ＭＳ Ｐゴシック" charset="0"/>
              </a:defRPr>
            </a:lvl1pPr>
            <a:lvl2pPr marL="742950" indent="-285750" defTabSz="414338" eaLnBrk="0" hangingPunct="0">
              <a:tabLst>
                <a:tab pos="723900" algn="l"/>
                <a:tab pos="1447800" algn="l"/>
                <a:tab pos="2171700" algn="l"/>
                <a:tab pos="2895600" algn="l"/>
                <a:tab pos="3619500" algn="l"/>
              </a:tabLst>
              <a:defRPr sz="2400">
                <a:solidFill>
                  <a:schemeClr val="tx1"/>
                </a:solidFill>
                <a:latin typeface="Arial" charset="0"/>
                <a:ea typeface="ＭＳ Ｐゴシック" charset="0"/>
              </a:defRPr>
            </a:lvl2pPr>
            <a:lvl3pPr marL="1143000" indent="-228600" defTabSz="414338" eaLnBrk="0" hangingPunct="0">
              <a:tabLst>
                <a:tab pos="723900" algn="l"/>
                <a:tab pos="1447800" algn="l"/>
                <a:tab pos="2171700" algn="l"/>
                <a:tab pos="2895600" algn="l"/>
                <a:tab pos="3619500" algn="l"/>
              </a:tabLst>
              <a:defRPr sz="2400">
                <a:solidFill>
                  <a:schemeClr val="tx1"/>
                </a:solidFill>
                <a:latin typeface="Arial" charset="0"/>
                <a:ea typeface="ＭＳ Ｐゴシック" charset="0"/>
              </a:defRPr>
            </a:lvl3pPr>
            <a:lvl4pPr marL="1600200" indent="-228600" defTabSz="414338" eaLnBrk="0" hangingPunct="0">
              <a:tabLst>
                <a:tab pos="723900" algn="l"/>
                <a:tab pos="1447800" algn="l"/>
                <a:tab pos="2171700" algn="l"/>
                <a:tab pos="2895600" algn="l"/>
                <a:tab pos="3619500" algn="l"/>
              </a:tabLst>
              <a:defRPr sz="2400">
                <a:solidFill>
                  <a:schemeClr val="tx1"/>
                </a:solidFill>
                <a:latin typeface="Arial" charset="0"/>
                <a:ea typeface="ＭＳ Ｐゴシック" charset="0"/>
              </a:defRPr>
            </a:lvl4pPr>
            <a:lvl5pPr marL="2057400" indent="-228600" defTabSz="414338" eaLnBrk="0" hangingPunct="0">
              <a:tabLst>
                <a:tab pos="723900" algn="l"/>
                <a:tab pos="1447800" algn="l"/>
                <a:tab pos="2171700" algn="l"/>
                <a:tab pos="2895600" algn="l"/>
                <a:tab pos="3619500" algn="l"/>
              </a:tabLst>
              <a:defRPr sz="2400">
                <a:solidFill>
                  <a:schemeClr val="tx1"/>
                </a:solidFill>
                <a:latin typeface="Arial" charset="0"/>
                <a:ea typeface="ＭＳ Ｐゴシック" charset="0"/>
              </a:defRPr>
            </a:lvl5pPr>
            <a:lvl6pPr marL="2514600" indent="-228600" defTabSz="414338"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ＭＳ Ｐゴシック" charset="0"/>
              </a:defRPr>
            </a:lvl6pPr>
            <a:lvl7pPr marL="2971800" indent="-228600" defTabSz="414338"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ＭＳ Ｐゴシック" charset="0"/>
              </a:defRPr>
            </a:lvl7pPr>
            <a:lvl8pPr marL="3429000" indent="-228600" defTabSz="414338"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ＭＳ Ｐゴシック" charset="0"/>
              </a:defRPr>
            </a:lvl8pPr>
            <a:lvl9pPr marL="3886200" indent="-228600" defTabSz="414338"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ＭＳ Ｐゴシック" charset="0"/>
              </a:defRPr>
            </a:lvl9pPr>
          </a:lstStyle>
          <a:p>
            <a:pPr eaLnBrk="1" fontAlgn="base">
              <a:lnSpc>
                <a:spcPct val="93000"/>
              </a:lnSpc>
              <a:spcBef>
                <a:spcPct val="0"/>
              </a:spcBef>
              <a:spcAft>
                <a:spcPct val="0"/>
              </a:spcAft>
              <a:buClr>
                <a:srgbClr val="000000"/>
              </a:buClr>
              <a:buSzPct val="45000"/>
            </a:pPr>
            <a:r>
              <a:rPr lang="en-GB" altLang="zh-CN" sz="1100" b="1">
                <a:solidFill>
                  <a:srgbClr val="000000"/>
                </a:solidFill>
              </a:rPr>
              <a:t>R E Green et al. Science 2010;328:710-722</a:t>
            </a:r>
          </a:p>
        </p:txBody>
      </p:sp>
      <p:sp>
        <p:nvSpPr>
          <p:cNvPr id="75781" name="Text Box 5"/>
          <p:cNvSpPr txBox="1">
            <a:spLocks noChangeArrowheads="1"/>
          </p:cNvSpPr>
          <p:nvPr/>
        </p:nvSpPr>
        <p:spPr bwMode="auto">
          <a:xfrm>
            <a:off x="1622426" y="6613526"/>
            <a:ext cx="4930775" cy="347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marL="85725" indent="-85725" defTabSz="414338" eaLnBrk="0" hangingPunct="0">
              <a:tabLst>
                <a:tab pos="723900" algn="l"/>
                <a:tab pos="1447800" algn="l"/>
                <a:tab pos="2171700" algn="l"/>
                <a:tab pos="2895600" algn="l"/>
                <a:tab pos="3619500" algn="l"/>
                <a:tab pos="4343400" algn="l"/>
                <a:tab pos="5067300" algn="l"/>
              </a:tabLst>
              <a:defRPr sz="2400">
                <a:solidFill>
                  <a:schemeClr val="tx1"/>
                </a:solidFill>
                <a:latin typeface="Arial" charset="0"/>
                <a:ea typeface="ＭＳ Ｐゴシック" charset="0"/>
                <a:cs typeface="ＭＳ Ｐゴシック" charset="0"/>
              </a:defRPr>
            </a:lvl1pPr>
            <a:lvl2pPr marL="742950" indent="-285750" defTabSz="414338" eaLnBrk="0" hangingPunct="0">
              <a:tabLst>
                <a:tab pos="723900" algn="l"/>
                <a:tab pos="1447800" algn="l"/>
                <a:tab pos="2171700" algn="l"/>
                <a:tab pos="2895600" algn="l"/>
                <a:tab pos="3619500" algn="l"/>
                <a:tab pos="4343400" algn="l"/>
                <a:tab pos="5067300" algn="l"/>
              </a:tabLst>
              <a:defRPr sz="2400">
                <a:solidFill>
                  <a:schemeClr val="tx1"/>
                </a:solidFill>
                <a:latin typeface="Arial" charset="0"/>
                <a:ea typeface="ＭＳ Ｐゴシック" charset="0"/>
              </a:defRPr>
            </a:lvl2pPr>
            <a:lvl3pPr marL="1143000" indent="-228600" defTabSz="414338" eaLnBrk="0" hangingPunct="0">
              <a:tabLst>
                <a:tab pos="723900" algn="l"/>
                <a:tab pos="1447800" algn="l"/>
                <a:tab pos="2171700" algn="l"/>
                <a:tab pos="2895600" algn="l"/>
                <a:tab pos="3619500" algn="l"/>
                <a:tab pos="4343400" algn="l"/>
                <a:tab pos="5067300" algn="l"/>
              </a:tabLst>
              <a:defRPr sz="2400">
                <a:solidFill>
                  <a:schemeClr val="tx1"/>
                </a:solidFill>
                <a:latin typeface="Arial" charset="0"/>
                <a:ea typeface="ＭＳ Ｐゴシック" charset="0"/>
              </a:defRPr>
            </a:lvl3pPr>
            <a:lvl4pPr marL="1600200" indent="-228600" defTabSz="414338" eaLnBrk="0" hangingPunct="0">
              <a:tabLst>
                <a:tab pos="723900" algn="l"/>
                <a:tab pos="1447800" algn="l"/>
                <a:tab pos="2171700" algn="l"/>
                <a:tab pos="2895600" algn="l"/>
                <a:tab pos="3619500" algn="l"/>
                <a:tab pos="4343400" algn="l"/>
                <a:tab pos="5067300" algn="l"/>
              </a:tabLst>
              <a:defRPr sz="2400">
                <a:solidFill>
                  <a:schemeClr val="tx1"/>
                </a:solidFill>
                <a:latin typeface="Arial" charset="0"/>
                <a:ea typeface="ＭＳ Ｐゴシック" charset="0"/>
              </a:defRPr>
            </a:lvl4pPr>
            <a:lvl5pPr marL="2057400" indent="-228600" defTabSz="414338" eaLnBrk="0" hangingPunct="0">
              <a:tabLst>
                <a:tab pos="723900" algn="l"/>
                <a:tab pos="1447800" algn="l"/>
                <a:tab pos="2171700" algn="l"/>
                <a:tab pos="2895600" algn="l"/>
                <a:tab pos="3619500" algn="l"/>
                <a:tab pos="4343400" algn="l"/>
                <a:tab pos="5067300" algn="l"/>
              </a:tabLst>
              <a:defRPr sz="2400">
                <a:solidFill>
                  <a:schemeClr val="tx1"/>
                </a:solidFill>
                <a:latin typeface="Arial" charset="0"/>
                <a:ea typeface="ＭＳ Ｐゴシック" charset="0"/>
              </a:defRPr>
            </a:lvl5pPr>
            <a:lvl6pPr marL="25146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Lst>
              <a:defRPr sz="2400">
                <a:solidFill>
                  <a:schemeClr val="tx1"/>
                </a:solidFill>
                <a:latin typeface="Arial" charset="0"/>
                <a:ea typeface="ＭＳ Ｐゴシック" charset="0"/>
              </a:defRPr>
            </a:lvl6pPr>
            <a:lvl7pPr marL="29718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Lst>
              <a:defRPr sz="2400">
                <a:solidFill>
                  <a:schemeClr val="tx1"/>
                </a:solidFill>
                <a:latin typeface="Arial" charset="0"/>
                <a:ea typeface="ＭＳ Ｐゴシック" charset="0"/>
              </a:defRPr>
            </a:lvl7pPr>
            <a:lvl8pPr marL="34290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Lst>
              <a:defRPr sz="2400">
                <a:solidFill>
                  <a:schemeClr val="tx1"/>
                </a:solidFill>
                <a:latin typeface="Arial" charset="0"/>
                <a:ea typeface="ＭＳ Ｐゴシック" charset="0"/>
              </a:defRPr>
            </a:lvl8pPr>
            <a:lvl9pPr marL="38862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Lst>
              <a:defRPr sz="2400">
                <a:solidFill>
                  <a:schemeClr val="tx1"/>
                </a:solidFill>
                <a:latin typeface="Arial" charset="0"/>
                <a:ea typeface="ＭＳ Ｐゴシック" charset="0"/>
              </a:defRPr>
            </a:lvl9pPr>
          </a:lstStyle>
          <a:p>
            <a:pPr eaLnBrk="1" fontAlgn="base">
              <a:lnSpc>
                <a:spcPct val="93000"/>
              </a:lnSpc>
              <a:spcBef>
                <a:spcPct val="0"/>
              </a:spcBef>
              <a:spcAft>
                <a:spcPct val="0"/>
              </a:spcAft>
              <a:buClr>
                <a:srgbClr val="000000"/>
              </a:buClr>
              <a:buSzPct val="45000"/>
            </a:pPr>
            <a:r>
              <a:rPr lang="en-GB" altLang="zh-CN" sz="900">
                <a:solidFill>
                  <a:srgbClr val="000000"/>
                </a:solidFill>
              </a:rPr>
              <a:t>Published by AAAS</a:t>
            </a:r>
          </a:p>
        </p:txBody>
      </p:sp>
    </p:spTree>
    <p:extLst>
      <p:ext uri="{BB962C8B-B14F-4D97-AF65-F5344CB8AC3E}">
        <p14:creationId xmlns:p14="http://schemas.microsoft.com/office/powerpoint/2010/main" val="3871800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CD649-857A-F84E-8662-916B0525AE2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3B17D6B-1693-9348-A4AC-9B458BD63884}"/>
              </a:ext>
            </a:extLst>
          </p:cNvPr>
          <p:cNvSpPr>
            <a:spLocks noGrp="1"/>
          </p:cNvSpPr>
          <p:nvPr>
            <p:ph type="subTitle" idx="1"/>
          </p:nvPr>
        </p:nvSpPr>
        <p:spPr/>
        <p:txBody>
          <a:bodyPr/>
          <a:lstStyle/>
          <a:p>
            <a:endParaRPr lang="en-US" dirty="0"/>
          </a:p>
        </p:txBody>
      </p:sp>
      <p:sp>
        <p:nvSpPr>
          <p:cNvPr id="5" name="TextBox 4">
            <a:extLst>
              <a:ext uri="{FF2B5EF4-FFF2-40B4-BE49-F238E27FC236}">
                <a16:creationId xmlns:a16="http://schemas.microsoft.com/office/drawing/2014/main" id="{22325DB9-A223-F74C-9735-112F023C0163}"/>
              </a:ext>
            </a:extLst>
          </p:cNvPr>
          <p:cNvSpPr txBox="1"/>
          <p:nvPr/>
        </p:nvSpPr>
        <p:spPr>
          <a:xfrm>
            <a:off x="933450" y="753031"/>
            <a:ext cx="8000267" cy="369332"/>
          </a:xfrm>
          <a:prstGeom prst="rect">
            <a:avLst/>
          </a:prstGeom>
          <a:noFill/>
        </p:spPr>
        <p:txBody>
          <a:bodyPr wrap="none" rtlCol="0">
            <a:spAutoFit/>
          </a:bodyPr>
          <a:lstStyle/>
          <a:p>
            <a:r>
              <a:rPr lang="en-US" dirty="0"/>
              <a:t>Sorting on </a:t>
            </a:r>
            <a:r>
              <a:rPr lang="en-US" dirty="0" err="1"/>
              <a:t>bitscore</a:t>
            </a:r>
            <a:r>
              <a:rPr lang="en-US" dirty="0"/>
              <a:t> or E-value works, although longer sequences have an advantage.</a:t>
            </a:r>
          </a:p>
        </p:txBody>
      </p:sp>
      <p:sp>
        <p:nvSpPr>
          <p:cNvPr id="6" name="TextBox 5">
            <a:extLst>
              <a:ext uri="{FF2B5EF4-FFF2-40B4-BE49-F238E27FC236}">
                <a16:creationId xmlns:a16="http://schemas.microsoft.com/office/drawing/2014/main" id="{8A3014E5-0E0C-EF41-B2EA-6F040AFC192A}"/>
              </a:ext>
            </a:extLst>
          </p:cNvPr>
          <p:cNvSpPr txBox="1"/>
          <p:nvPr/>
        </p:nvSpPr>
        <p:spPr>
          <a:xfrm>
            <a:off x="933450" y="301414"/>
            <a:ext cx="7836954" cy="369332"/>
          </a:xfrm>
          <a:prstGeom prst="rect">
            <a:avLst/>
          </a:prstGeom>
          <a:noFill/>
        </p:spPr>
        <p:txBody>
          <a:bodyPr wrap="none" rtlCol="0">
            <a:spAutoFit/>
          </a:bodyPr>
          <a:lstStyle/>
          <a:p>
            <a:r>
              <a:rPr lang="en-US" dirty="0" err="1"/>
              <a:t>Blastp</a:t>
            </a:r>
            <a:r>
              <a:rPr lang="en-US" dirty="0"/>
              <a:t> output sorted on </a:t>
            </a:r>
            <a:r>
              <a:rPr lang="en-US" dirty="0" err="1"/>
              <a:t>bitscore</a:t>
            </a:r>
            <a:r>
              <a:rPr lang="en-US" dirty="0"/>
              <a:t> (E-value = zero in yellow)   Human proteins as DB</a:t>
            </a:r>
          </a:p>
        </p:txBody>
      </p:sp>
      <p:pic>
        <p:nvPicPr>
          <p:cNvPr id="7" name="Picture 6">
            <a:extLst>
              <a:ext uri="{FF2B5EF4-FFF2-40B4-BE49-F238E27FC236}">
                <a16:creationId xmlns:a16="http://schemas.microsoft.com/office/drawing/2014/main" id="{C3B1F635-2716-4847-B2F9-3A937E114791}"/>
              </a:ext>
            </a:extLst>
          </p:cNvPr>
          <p:cNvPicPr>
            <a:picLocks noChangeAspect="1"/>
          </p:cNvPicPr>
          <p:nvPr/>
        </p:nvPicPr>
        <p:blipFill>
          <a:blip r:embed="rId2"/>
          <a:stretch>
            <a:fillRect/>
          </a:stretch>
        </p:blipFill>
        <p:spPr>
          <a:xfrm>
            <a:off x="723356" y="1214438"/>
            <a:ext cx="10248900" cy="2806700"/>
          </a:xfrm>
          <a:prstGeom prst="rect">
            <a:avLst/>
          </a:prstGeom>
        </p:spPr>
      </p:pic>
      <p:pic>
        <p:nvPicPr>
          <p:cNvPr id="8" name="Picture 7">
            <a:extLst>
              <a:ext uri="{FF2B5EF4-FFF2-40B4-BE49-F238E27FC236}">
                <a16:creationId xmlns:a16="http://schemas.microsoft.com/office/drawing/2014/main" id="{5B5028B9-1753-7F47-AE3E-112C450CC1F5}"/>
              </a:ext>
            </a:extLst>
          </p:cNvPr>
          <p:cNvPicPr>
            <a:picLocks noChangeAspect="1"/>
          </p:cNvPicPr>
          <p:nvPr/>
        </p:nvPicPr>
        <p:blipFill>
          <a:blip r:embed="rId3"/>
          <a:stretch>
            <a:fillRect/>
          </a:stretch>
        </p:blipFill>
        <p:spPr>
          <a:xfrm>
            <a:off x="7249885" y="4113213"/>
            <a:ext cx="4796239" cy="1303210"/>
          </a:xfrm>
          <a:prstGeom prst="rect">
            <a:avLst/>
          </a:prstGeom>
          <a:ln>
            <a:solidFill>
              <a:srgbClr val="FF0000"/>
            </a:solidFill>
          </a:ln>
        </p:spPr>
      </p:pic>
    </p:spTree>
    <p:extLst>
      <p:ext uri="{BB962C8B-B14F-4D97-AF65-F5344CB8AC3E}">
        <p14:creationId xmlns:p14="http://schemas.microsoft.com/office/powerpoint/2010/main" val="1003516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99532" y="2082360"/>
            <a:ext cx="7777125" cy="4775641"/>
          </a:xfrm>
          <a:prstGeom prst="rect">
            <a:avLst/>
          </a:prstGeom>
        </p:spPr>
      </p:pic>
      <p:pic>
        <p:nvPicPr>
          <p:cNvPr id="3" name="Picture 2"/>
          <p:cNvPicPr>
            <a:picLocks noChangeAspect="1"/>
          </p:cNvPicPr>
          <p:nvPr/>
        </p:nvPicPr>
        <p:blipFill>
          <a:blip r:embed="rId4"/>
          <a:stretch>
            <a:fillRect/>
          </a:stretch>
        </p:blipFill>
        <p:spPr>
          <a:xfrm>
            <a:off x="1524000" y="0"/>
            <a:ext cx="6201569" cy="1958390"/>
          </a:xfrm>
          <a:prstGeom prst="rect">
            <a:avLst/>
          </a:prstGeom>
        </p:spPr>
      </p:pic>
    </p:spTree>
    <p:extLst>
      <p:ext uri="{BB962C8B-B14F-4D97-AF65-F5344CB8AC3E}">
        <p14:creationId xmlns:p14="http://schemas.microsoft.com/office/powerpoint/2010/main" val="19725890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533400"/>
            <a:ext cx="53340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Text Box 3"/>
          <p:cNvSpPr txBox="1">
            <a:spLocks noChangeArrowheads="1"/>
          </p:cNvSpPr>
          <p:nvPr/>
        </p:nvSpPr>
        <p:spPr bwMode="auto">
          <a:xfrm>
            <a:off x="2159000" y="4064000"/>
            <a:ext cx="7620000"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dirty="0">
                <a:solidFill>
                  <a:srgbClr val="000000"/>
                </a:solidFill>
                <a:latin typeface="Arial" charset="0"/>
                <a:ea typeface="ＭＳ Ｐゴシック" charset="0"/>
                <a:cs typeface="ＭＳ Ｐゴシック" charset="0"/>
              </a:rPr>
              <a:t>Figure 1   </a:t>
            </a:r>
            <a:r>
              <a:rPr lang="en-US" sz="1000" dirty="0" err="1">
                <a:solidFill>
                  <a:srgbClr val="000000"/>
                </a:solidFill>
                <a:latin typeface="Arial" charset="0"/>
                <a:ea typeface="ＭＳ Ｐゴシック" charset="0"/>
                <a:cs typeface="ＭＳ Ｐゴシック" charset="0"/>
              </a:rPr>
              <a:t>Denisovan</a:t>
            </a:r>
            <a:r>
              <a:rPr lang="en-US" sz="1000" dirty="0">
                <a:solidFill>
                  <a:srgbClr val="000000"/>
                </a:solidFill>
                <a:latin typeface="Arial" charset="0"/>
                <a:ea typeface="ＭＳ Ｐゴシック" charset="0"/>
                <a:cs typeface="ＭＳ Ｐゴシック" charset="0"/>
              </a:rPr>
              <a:t> Genetic Material as a Fraction of that in New Guineans  Populations are only shown as having </a:t>
            </a:r>
            <a:r>
              <a:rPr lang="en-US" sz="1000" dirty="0" err="1">
                <a:solidFill>
                  <a:srgbClr val="000000"/>
                </a:solidFill>
                <a:latin typeface="Arial" charset="0"/>
                <a:ea typeface="ＭＳ Ｐゴシック" charset="0"/>
                <a:cs typeface="ＭＳ Ｐゴシック" charset="0"/>
              </a:rPr>
              <a:t>Denisova</a:t>
            </a:r>
            <a:r>
              <a:rPr lang="en-US" sz="1000" dirty="0">
                <a:solidFill>
                  <a:srgbClr val="000000"/>
                </a:solidFill>
                <a:latin typeface="Arial" charset="0"/>
                <a:ea typeface="ＭＳ Ｐゴシック" charset="0"/>
                <a:cs typeface="ＭＳ Ｐゴシック" charset="0"/>
              </a:rPr>
              <a:t> ancestry if the estimates are more than two standard errors from zero (we combine estimates for populations in this study wit...</a:t>
            </a:r>
          </a:p>
        </p:txBody>
      </p:sp>
      <p:sp>
        <p:nvSpPr>
          <p:cNvPr id="4100" name="Text Box 4"/>
          <p:cNvSpPr txBox="1">
            <a:spLocks noChangeArrowheads="1"/>
          </p:cNvSpPr>
          <p:nvPr/>
        </p:nvSpPr>
        <p:spPr bwMode="auto">
          <a:xfrm>
            <a:off x="2159000" y="4889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a:solidFill>
                  <a:srgbClr val="000000"/>
                </a:solidFill>
                <a:latin typeface="Arial" charset="0"/>
                <a:ea typeface="ＭＳ Ｐゴシック" charset="0"/>
                <a:cs typeface="ＭＳ Ｐゴシック" charset="0"/>
              </a:rPr>
              <a:t>David  Reich , Nick  Patterson , Martin  Kircher , Frederick  Delfin , Madhusudan?R.  Nandineni , Irina  Pugach , Albert...</a:t>
            </a:r>
          </a:p>
        </p:txBody>
      </p:sp>
      <p:sp>
        <p:nvSpPr>
          <p:cNvPr id="4101" name="Text Box 5"/>
          <p:cNvSpPr txBox="1">
            <a:spLocks noChangeArrowheads="1"/>
          </p:cNvSpPr>
          <p:nvPr/>
        </p:nvSpPr>
        <p:spPr bwMode="auto">
          <a:xfrm>
            <a:off x="2159000" y="5270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b="1">
                <a:solidFill>
                  <a:srgbClr val="000000"/>
                </a:solidFill>
                <a:latin typeface="Arial" charset="0"/>
                <a:ea typeface="ＭＳ Ｐゴシック" charset="0"/>
                <a:cs typeface="ＭＳ Ｐゴシック" charset="0"/>
              </a:rPr>
              <a:t>Denisova Admixture and the First Modern Human Dispersals into Southeast Asia and Oceania</a:t>
            </a:r>
          </a:p>
        </p:txBody>
      </p:sp>
      <p:sp>
        <p:nvSpPr>
          <p:cNvPr id="4102" name="Text Box 6"/>
          <p:cNvSpPr txBox="1">
            <a:spLocks noChangeArrowheads="1"/>
          </p:cNvSpPr>
          <p:nvPr/>
        </p:nvSpPr>
        <p:spPr bwMode="auto">
          <a:xfrm>
            <a:off x="2159000" y="5651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a:solidFill>
                  <a:srgbClr val="000000"/>
                </a:solidFill>
                <a:latin typeface="Arial" charset="0"/>
                <a:ea typeface="ＭＳ Ｐゴシック" charset="0"/>
                <a:cs typeface="ＭＳ Ｐゴシック" charset="0"/>
              </a:rPr>
              <a:t>The American Journal of Human Genetics Volume 89, Issue 4 2011 516 - 528</a:t>
            </a:r>
          </a:p>
        </p:txBody>
      </p:sp>
      <p:sp>
        <p:nvSpPr>
          <p:cNvPr id="4103" name="Text Box 7"/>
          <p:cNvSpPr txBox="1">
            <a:spLocks noChangeArrowheads="1"/>
          </p:cNvSpPr>
          <p:nvPr/>
        </p:nvSpPr>
        <p:spPr bwMode="auto">
          <a:xfrm>
            <a:off x="2159000" y="6032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a:solidFill>
                  <a:srgbClr val="000000"/>
                </a:solidFill>
                <a:latin typeface="Arial" charset="0"/>
                <a:ea typeface="ＭＳ Ｐゴシック" charset="0"/>
                <a:cs typeface="ＭＳ Ｐゴシック" charset="0"/>
              </a:rPr>
              <a:t>http://dx.doi.org/10.1016/j.ajhg.2011.09.005</a:t>
            </a:r>
          </a:p>
        </p:txBody>
      </p:sp>
    </p:spTree>
    <p:extLst>
      <p:ext uri="{BB962C8B-B14F-4D97-AF65-F5344CB8AC3E}">
        <p14:creationId xmlns:p14="http://schemas.microsoft.com/office/powerpoint/2010/main" val="37873659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24000" y="1204320"/>
            <a:ext cx="6526582" cy="4211685"/>
          </a:xfrm>
          <a:prstGeom prst="rect">
            <a:avLst/>
          </a:prstGeom>
        </p:spPr>
      </p:pic>
      <p:sp>
        <p:nvSpPr>
          <p:cNvPr id="6" name="TextBox 5"/>
          <p:cNvSpPr txBox="1"/>
          <p:nvPr/>
        </p:nvSpPr>
        <p:spPr>
          <a:xfrm>
            <a:off x="1524000" y="5416004"/>
            <a:ext cx="9144000" cy="2308324"/>
          </a:xfrm>
          <a:prstGeom prst="rect">
            <a:avLst/>
          </a:prstGeom>
          <a:noFill/>
        </p:spPr>
        <p:txBody>
          <a:bodyPr wrap="square" rtlCol="0">
            <a:spAutoFit/>
          </a:bodyPr>
          <a:lstStyle/>
          <a:p>
            <a:pPr eaLnBrk="0" fontAlgn="base" hangingPunct="0">
              <a:spcBef>
                <a:spcPct val="0"/>
              </a:spcBef>
              <a:spcAft>
                <a:spcPct val="0"/>
              </a:spcAft>
            </a:pPr>
            <a:r>
              <a:rPr lang="en-US" sz="2400" dirty="0">
                <a:solidFill>
                  <a:prstClr val="black"/>
                </a:solidFill>
                <a:latin typeface="Calibri"/>
                <a:ea typeface="ＭＳ Ｐゴシック" charset="0"/>
                <a:cs typeface="ＭＳ Ｐゴシック" charset="0"/>
              </a:rPr>
              <a:t>Ancient migrations.</a:t>
            </a:r>
          </a:p>
          <a:p>
            <a:pPr eaLnBrk="0" fontAlgn="base" hangingPunct="0">
              <a:spcBef>
                <a:spcPct val="0"/>
              </a:spcBef>
              <a:spcAft>
                <a:spcPct val="0"/>
              </a:spcAft>
            </a:pPr>
            <a:r>
              <a:rPr lang="en-US" sz="2400" dirty="0">
                <a:solidFill>
                  <a:prstClr val="black"/>
                </a:solidFill>
                <a:latin typeface="Calibri"/>
                <a:ea typeface="ＭＳ Ｐゴシック" charset="0"/>
                <a:cs typeface="ＭＳ Ｐゴシック" charset="0"/>
              </a:rPr>
              <a:t>The proportions of </a:t>
            </a:r>
            <a:r>
              <a:rPr lang="en-US" sz="2400" dirty="0" err="1">
                <a:solidFill>
                  <a:prstClr val="black"/>
                </a:solidFill>
                <a:latin typeface="Calibri"/>
                <a:ea typeface="ＭＳ Ｐゴシック" charset="0"/>
                <a:cs typeface="ＭＳ Ｐゴシック" charset="0"/>
              </a:rPr>
              <a:t>Denisovan</a:t>
            </a:r>
            <a:r>
              <a:rPr lang="en-US" sz="2400" dirty="0">
                <a:solidFill>
                  <a:prstClr val="black"/>
                </a:solidFill>
                <a:latin typeface="Calibri"/>
                <a:ea typeface="ＭＳ Ｐゴシック" charset="0"/>
                <a:cs typeface="ＭＳ Ｐゴシック" charset="0"/>
              </a:rPr>
              <a:t> DNA in modern human populations are shown as red in pie charts, </a:t>
            </a:r>
            <a:r>
              <a:rPr lang="en-US" sz="2400" b="1" dirty="0">
                <a:solidFill>
                  <a:prstClr val="black"/>
                </a:solidFill>
                <a:latin typeface="Calibri"/>
                <a:ea typeface="ＭＳ Ｐゴシック" charset="0"/>
                <a:cs typeface="ＭＳ Ｐゴシック" charset="0"/>
              </a:rPr>
              <a:t>relative to New Guinea and Australian Aborigines </a:t>
            </a:r>
            <a:r>
              <a:rPr lang="en-US" sz="2400" dirty="0">
                <a:solidFill>
                  <a:prstClr val="black"/>
                </a:solidFill>
                <a:latin typeface="Calibri"/>
                <a:ea typeface="ＭＳ Ｐゴシック" charset="0"/>
                <a:cs typeface="ＭＳ Ｐゴシック" charset="0"/>
              </a:rPr>
              <a:t>(3). Wallace's Line (8) is formed by the powerful Indonesian flow-through current (blue arrows) and marks the limit of the </a:t>
            </a:r>
            <a:r>
              <a:rPr lang="en-US" sz="2400" dirty="0" err="1">
                <a:solidFill>
                  <a:prstClr val="black"/>
                </a:solidFill>
                <a:latin typeface="Calibri"/>
                <a:ea typeface="ＭＳ Ｐゴシック" charset="0"/>
                <a:cs typeface="ＭＳ Ｐゴシック" charset="0"/>
              </a:rPr>
              <a:t>Sunda</a:t>
            </a:r>
            <a:r>
              <a:rPr lang="en-US" sz="2400" dirty="0">
                <a:solidFill>
                  <a:prstClr val="black"/>
                </a:solidFill>
                <a:latin typeface="Calibri"/>
                <a:ea typeface="ＭＳ Ｐゴシック" charset="0"/>
                <a:cs typeface="ＭＳ Ｐゴシック" charset="0"/>
              </a:rPr>
              <a:t> shelf and Eurasian placental mammals. </a:t>
            </a:r>
          </a:p>
        </p:txBody>
      </p:sp>
      <p:sp>
        <p:nvSpPr>
          <p:cNvPr id="8" name="TextBox 7"/>
          <p:cNvSpPr txBox="1"/>
          <p:nvPr/>
        </p:nvSpPr>
        <p:spPr>
          <a:xfrm>
            <a:off x="1692668" y="168660"/>
            <a:ext cx="5288051" cy="1200329"/>
          </a:xfrm>
          <a:prstGeom prst="rect">
            <a:avLst/>
          </a:prstGeom>
          <a:noFill/>
        </p:spPr>
        <p:txBody>
          <a:bodyPr wrap="none" rtlCol="0">
            <a:spAutoFit/>
          </a:bodyPr>
          <a:lstStyle/>
          <a:p>
            <a:pPr eaLnBrk="0" fontAlgn="base" hangingPunct="0">
              <a:spcBef>
                <a:spcPct val="0"/>
              </a:spcBef>
              <a:spcAft>
                <a:spcPct val="0"/>
              </a:spcAft>
            </a:pPr>
            <a:r>
              <a:rPr lang="en-US" sz="2400" dirty="0">
                <a:solidFill>
                  <a:prstClr val="black"/>
                </a:solidFill>
                <a:latin typeface="Calibri"/>
                <a:ea typeface="ＭＳ Ｐゴシック" charset="0"/>
                <a:cs typeface="ＭＳ Ｐゴシック" charset="0"/>
              </a:rPr>
              <a:t>Did the </a:t>
            </a:r>
            <a:r>
              <a:rPr lang="en-US" sz="2400" dirty="0" err="1">
                <a:solidFill>
                  <a:prstClr val="black"/>
                </a:solidFill>
                <a:latin typeface="Calibri"/>
                <a:ea typeface="ＭＳ Ｐゴシック" charset="0"/>
                <a:cs typeface="ＭＳ Ｐゴシック" charset="0"/>
              </a:rPr>
              <a:t>Denisovans</a:t>
            </a:r>
            <a:r>
              <a:rPr lang="en-US" sz="2400" dirty="0">
                <a:solidFill>
                  <a:prstClr val="black"/>
                </a:solidFill>
                <a:latin typeface="Calibri"/>
                <a:ea typeface="ＭＳ Ｐゴシック" charset="0"/>
                <a:cs typeface="ＭＳ Ｐゴシック" charset="0"/>
              </a:rPr>
              <a:t> Cross Wallace's Line?</a:t>
            </a:r>
          </a:p>
          <a:p>
            <a:pPr eaLnBrk="0" fontAlgn="base" hangingPunct="0">
              <a:spcBef>
                <a:spcPct val="0"/>
              </a:spcBef>
              <a:spcAft>
                <a:spcPct val="0"/>
              </a:spcAft>
            </a:pPr>
            <a:r>
              <a:rPr lang="en-US" sz="2400" dirty="0">
                <a:solidFill>
                  <a:prstClr val="black"/>
                </a:solidFill>
                <a:latin typeface="Calibri"/>
                <a:ea typeface="ＭＳ Ｐゴシック" charset="0"/>
                <a:cs typeface="ＭＳ Ｐゴシック" charset="0"/>
              </a:rPr>
              <a:t>Science 18 October 2013: </a:t>
            </a:r>
          </a:p>
          <a:p>
            <a:pPr eaLnBrk="0" fontAlgn="base" hangingPunct="0">
              <a:spcBef>
                <a:spcPct val="0"/>
              </a:spcBef>
              <a:spcAft>
                <a:spcPct val="0"/>
              </a:spcAft>
            </a:pPr>
            <a:r>
              <a:rPr lang="en-US" sz="2400" dirty="0">
                <a:solidFill>
                  <a:prstClr val="black"/>
                </a:solidFill>
                <a:latin typeface="Calibri"/>
                <a:ea typeface="ＭＳ Ｐゴシック" charset="0"/>
                <a:cs typeface="ＭＳ Ｐゴシック" charset="0"/>
              </a:rPr>
              <a:t>vol. 342 no. 6156 321-323</a:t>
            </a:r>
          </a:p>
        </p:txBody>
      </p:sp>
    </p:spTree>
    <p:extLst>
      <p:ext uri="{BB962C8B-B14F-4D97-AF65-F5344CB8AC3E}">
        <p14:creationId xmlns:p14="http://schemas.microsoft.com/office/powerpoint/2010/main" val="7927577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1" y="228600"/>
            <a:ext cx="7216775"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Text Box 3"/>
          <p:cNvSpPr txBox="1">
            <a:spLocks noChangeArrowheads="1"/>
          </p:cNvSpPr>
          <p:nvPr/>
        </p:nvSpPr>
        <p:spPr bwMode="auto">
          <a:xfrm>
            <a:off x="2133600" y="4343400"/>
            <a:ext cx="7620000"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dirty="0">
                <a:solidFill>
                  <a:srgbClr val="000000"/>
                </a:solidFill>
                <a:latin typeface="Arial" charset="0"/>
                <a:ea typeface="ＭＳ Ｐゴシック" charset="0"/>
                <a:cs typeface="ＭＳ Ｐゴシック" charset="0"/>
              </a:rPr>
              <a:t>Figure 3   A Model of Population Separation and Admixture that Fits the Data  The admixture graph suggests </a:t>
            </a:r>
            <a:r>
              <a:rPr lang="en-US" sz="1000" dirty="0" err="1">
                <a:solidFill>
                  <a:srgbClr val="000000"/>
                </a:solidFill>
                <a:latin typeface="Arial" charset="0"/>
                <a:ea typeface="ＭＳ Ｐゴシック" charset="0"/>
                <a:cs typeface="ＭＳ Ｐゴシック" charset="0"/>
              </a:rPr>
              <a:t>Denisova</a:t>
            </a:r>
            <a:r>
              <a:rPr lang="en-US" sz="1000" dirty="0">
                <a:solidFill>
                  <a:srgbClr val="000000"/>
                </a:solidFill>
                <a:latin typeface="Arial" charset="0"/>
                <a:ea typeface="ＭＳ Ｐゴシック" charset="0"/>
                <a:cs typeface="ＭＳ Ｐゴシック" charset="0"/>
              </a:rPr>
              <a:t>-related gene flow into a common ancestral population of </a:t>
            </a:r>
            <a:r>
              <a:rPr lang="en-US" sz="1000" dirty="0" err="1">
                <a:solidFill>
                  <a:srgbClr val="000000"/>
                </a:solidFill>
                <a:latin typeface="Arial" charset="0"/>
                <a:ea typeface="ＭＳ Ｐゴシック" charset="0"/>
                <a:cs typeface="ＭＳ Ｐゴシック" charset="0"/>
              </a:rPr>
              <a:t>Mamanwa</a:t>
            </a:r>
            <a:r>
              <a:rPr lang="en-US" sz="1000" dirty="0">
                <a:solidFill>
                  <a:srgbClr val="000000"/>
                </a:solidFill>
                <a:latin typeface="Arial" charset="0"/>
                <a:ea typeface="ＭＳ Ｐゴシック" charset="0"/>
                <a:cs typeface="ＭＳ Ｐゴシック" charset="0"/>
              </a:rPr>
              <a:t>, New Guineans, and Australians, followed by admixture of New Guinean...</a:t>
            </a:r>
          </a:p>
        </p:txBody>
      </p:sp>
      <p:sp>
        <p:nvSpPr>
          <p:cNvPr id="4100" name="Text Box 4"/>
          <p:cNvSpPr txBox="1">
            <a:spLocks noChangeArrowheads="1"/>
          </p:cNvSpPr>
          <p:nvPr/>
        </p:nvSpPr>
        <p:spPr bwMode="auto">
          <a:xfrm>
            <a:off x="2159000" y="4889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dirty="0">
                <a:solidFill>
                  <a:srgbClr val="000000"/>
                </a:solidFill>
                <a:latin typeface="Arial" charset="0"/>
                <a:ea typeface="ＭＳ Ｐゴシック" charset="0"/>
                <a:cs typeface="ＭＳ Ｐゴシック" charset="0"/>
              </a:rPr>
              <a:t>David  Reich , Nick  Patterson , Martin  </a:t>
            </a:r>
            <a:r>
              <a:rPr lang="en-US" sz="1000" dirty="0" err="1">
                <a:solidFill>
                  <a:srgbClr val="000000"/>
                </a:solidFill>
                <a:latin typeface="Arial" charset="0"/>
                <a:ea typeface="ＭＳ Ｐゴシック" charset="0"/>
                <a:cs typeface="ＭＳ Ｐゴシック" charset="0"/>
              </a:rPr>
              <a:t>Kircher</a:t>
            </a:r>
            <a:r>
              <a:rPr lang="en-US" sz="1000" dirty="0">
                <a:solidFill>
                  <a:srgbClr val="000000"/>
                </a:solidFill>
                <a:latin typeface="Arial" charset="0"/>
                <a:ea typeface="ＭＳ Ｐゴシック" charset="0"/>
                <a:cs typeface="ＭＳ Ｐゴシック" charset="0"/>
              </a:rPr>
              <a:t> , Frederick  </a:t>
            </a:r>
            <a:r>
              <a:rPr lang="en-US" sz="1000" dirty="0" err="1">
                <a:solidFill>
                  <a:srgbClr val="000000"/>
                </a:solidFill>
                <a:latin typeface="Arial" charset="0"/>
                <a:ea typeface="ＭＳ Ｐゴシック" charset="0"/>
                <a:cs typeface="ＭＳ Ｐゴシック" charset="0"/>
              </a:rPr>
              <a:t>Delfin</a:t>
            </a:r>
            <a:r>
              <a:rPr lang="en-US" sz="1000" dirty="0">
                <a:solidFill>
                  <a:srgbClr val="000000"/>
                </a:solidFill>
                <a:latin typeface="Arial" charset="0"/>
                <a:ea typeface="ＭＳ Ｐゴシック" charset="0"/>
                <a:cs typeface="ＭＳ Ｐゴシック" charset="0"/>
              </a:rPr>
              <a:t> , </a:t>
            </a:r>
            <a:r>
              <a:rPr lang="en-US" sz="1000" dirty="0" err="1">
                <a:solidFill>
                  <a:srgbClr val="000000"/>
                </a:solidFill>
                <a:latin typeface="Arial" charset="0"/>
                <a:ea typeface="ＭＳ Ｐゴシック" charset="0"/>
                <a:cs typeface="ＭＳ Ｐゴシック" charset="0"/>
              </a:rPr>
              <a:t>Madhusudan</a:t>
            </a:r>
            <a:r>
              <a:rPr lang="en-US" sz="1000" dirty="0">
                <a:solidFill>
                  <a:srgbClr val="000000"/>
                </a:solidFill>
                <a:latin typeface="Arial" charset="0"/>
                <a:ea typeface="ＭＳ Ｐゴシック" charset="0"/>
                <a:cs typeface="ＭＳ Ｐゴシック" charset="0"/>
              </a:rPr>
              <a:t> R.  </a:t>
            </a:r>
            <a:r>
              <a:rPr lang="en-US" sz="1000" dirty="0" err="1">
                <a:solidFill>
                  <a:srgbClr val="000000"/>
                </a:solidFill>
                <a:latin typeface="Arial" charset="0"/>
                <a:ea typeface="ＭＳ Ｐゴシック" charset="0"/>
                <a:cs typeface="ＭＳ Ｐゴシック" charset="0"/>
              </a:rPr>
              <a:t>Nandineni</a:t>
            </a:r>
            <a:r>
              <a:rPr lang="en-US" sz="1000" dirty="0">
                <a:solidFill>
                  <a:srgbClr val="000000"/>
                </a:solidFill>
                <a:latin typeface="Arial" charset="0"/>
                <a:ea typeface="ＭＳ Ｐゴシック" charset="0"/>
                <a:cs typeface="ＭＳ Ｐゴシック" charset="0"/>
              </a:rPr>
              <a:t> , Irina  </a:t>
            </a:r>
            <a:r>
              <a:rPr lang="en-US" sz="1000" dirty="0" err="1">
                <a:solidFill>
                  <a:srgbClr val="000000"/>
                </a:solidFill>
                <a:latin typeface="Arial" charset="0"/>
                <a:ea typeface="ＭＳ Ｐゴシック" charset="0"/>
                <a:cs typeface="ＭＳ Ｐゴシック" charset="0"/>
              </a:rPr>
              <a:t>Pugach</a:t>
            </a:r>
            <a:r>
              <a:rPr lang="en-US" sz="1000" dirty="0">
                <a:solidFill>
                  <a:srgbClr val="000000"/>
                </a:solidFill>
                <a:latin typeface="Arial" charset="0"/>
                <a:ea typeface="ＭＳ Ｐゴシック" charset="0"/>
                <a:cs typeface="ＭＳ Ｐゴシック" charset="0"/>
              </a:rPr>
              <a:t> , Albert...</a:t>
            </a:r>
          </a:p>
        </p:txBody>
      </p:sp>
      <p:sp>
        <p:nvSpPr>
          <p:cNvPr id="4101" name="Text Box 5"/>
          <p:cNvSpPr txBox="1">
            <a:spLocks noChangeArrowheads="1"/>
          </p:cNvSpPr>
          <p:nvPr/>
        </p:nvSpPr>
        <p:spPr bwMode="auto">
          <a:xfrm>
            <a:off x="2159000" y="5270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b="1">
                <a:solidFill>
                  <a:srgbClr val="000000"/>
                </a:solidFill>
                <a:latin typeface="Arial" charset="0"/>
                <a:ea typeface="ＭＳ Ｐゴシック" charset="0"/>
                <a:cs typeface="ＭＳ Ｐゴシック" charset="0"/>
              </a:rPr>
              <a:t>Denisova Admixture and the First Modern Human Dispersals into Southeast Asia and Oceania</a:t>
            </a:r>
          </a:p>
        </p:txBody>
      </p:sp>
      <p:sp>
        <p:nvSpPr>
          <p:cNvPr id="4102" name="Text Box 6"/>
          <p:cNvSpPr txBox="1">
            <a:spLocks noChangeArrowheads="1"/>
          </p:cNvSpPr>
          <p:nvPr/>
        </p:nvSpPr>
        <p:spPr bwMode="auto">
          <a:xfrm>
            <a:off x="2159000" y="5651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a:solidFill>
                  <a:srgbClr val="000000"/>
                </a:solidFill>
                <a:latin typeface="Arial" charset="0"/>
                <a:ea typeface="ＭＳ Ｐゴシック" charset="0"/>
                <a:cs typeface="ＭＳ Ｐゴシック" charset="0"/>
              </a:rPr>
              <a:t>The American Journal of Human Genetics Volume 89, Issue 4 2011 516 - 528</a:t>
            </a:r>
          </a:p>
        </p:txBody>
      </p:sp>
      <p:sp>
        <p:nvSpPr>
          <p:cNvPr id="4103" name="Text Box 7"/>
          <p:cNvSpPr txBox="1">
            <a:spLocks noChangeArrowheads="1"/>
          </p:cNvSpPr>
          <p:nvPr/>
        </p:nvSpPr>
        <p:spPr bwMode="auto">
          <a:xfrm>
            <a:off x="2159000" y="6032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a:solidFill>
                  <a:srgbClr val="000000"/>
                </a:solidFill>
                <a:latin typeface="Arial" charset="0"/>
                <a:ea typeface="ＭＳ Ｐゴシック" charset="0"/>
                <a:cs typeface="ＭＳ Ｐゴシック" charset="0"/>
              </a:rPr>
              <a:t>http://dx.doi.org/10.1016/j.ajhg.2011.09.005</a:t>
            </a:r>
          </a:p>
        </p:txBody>
      </p:sp>
    </p:spTree>
    <p:extLst>
      <p:ext uri="{BB962C8B-B14F-4D97-AF65-F5344CB8AC3E}">
        <p14:creationId xmlns:p14="http://schemas.microsoft.com/office/powerpoint/2010/main" val="6909528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77604" y="976929"/>
            <a:ext cx="6359357" cy="4885601"/>
          </a:xfrm>
          <a:prstGeom prst="rect">
            <a:avLst/>
          </a:prstGeom>
        </p:spPr>
      </p:pic>
      <p:sp>
        <p:nvSpPr>
          <p:cNvPr id="3" name="TextBox 2"/>
          <p:cNvSpPr txBox="1"/>
          <p:nvPr/>
        </p:nvSpPr>
        <p:spPr>
          <a:xfrm>
            <a:off x="1750175" y="6282360"/>
            <a:ext cx="11871135" cy="461665"/>
          </a:xfrm>
          <a:prstGeom prst="rect">
            <a:avLst/>
          </a:prstGeom>
          <a:noFill/>
        </p:spPr>
        <p:txBody>
          <a:bodyPr wrap="none" rtlCol="0">
            <a:spAutoFit/>
          </a:bodyPr>
          <a:lstStyle/>
          <a:p>
            <a:pPr eaLnBrk="0" fontAlgn="base" hangingPunct="0">
              <a:spcBef>
                <a:spcPct val="0"/>
              </a:spcBef>
              <a:spcAft>
                <a:spcPct val="0"/>
              </a:spcAft>
            </a:pPr>
            <a:r>
              <a:rPr lang="en-US" sz="2400" dirty="0">
                <a:solidFill>
                  <a:prstClr val="black"/>
                </a:solidFill>
                <a:latin typeface="Calibri"/>
                <a:ea typeface="ＭＳ Ｐゴシック" charset="0"/>
                <a:cs typeface="ＭＳ Ｐゴシック" charset="0"/>
              </a:rPr>
              <a:t>From: http://</a:t>
            </a:r>
            <a:r>
              <a:rPr lang="en-US" sz="2400" dirty="0" err="1">
                <a:solidFill>
                  <a:prstClr val="black"/>
                </a:solidFill>
                <a:latin typeface="Calibri"/>
                <a:ea typeface="ＭＳ Ｐゴシック" charset="0"/>
                <a:cs typeface="ＭＳ Ｐゴシック" charset="0"/>
              </a:rPr>
              <a:t>en.wikipedia.org</a:t>
            </a:r>
            <a:r>
              <a:rPr lang="en-US" sz="2400" dirty="0">
                <a:solidFill>
                  <a:prstClr val="black"/>
                </a:solidFill>
                <a:latin typeface="Calibri"/>
                <a:ea typeface="ＭＳ Ｐゴシック" charset="0"/>
                <a:cs typeface="ＭＳ Ｐゴシック" charset="0"/>
              </a:rPr>
              <a:t>/wiki/</a:t>
            </a:r>
            <a:r>
              <a:rPr lang="en-US" sz="2400" dirty="0" err="1">
                <a:solidFill>
                  <a:prstClr val="black"/>
                </a:solidFill>
                <a:latin typeface="Calibri"/>
                <a:ea typeface="ＭＳ Ｐゴシック" charset="0"/>
                <a:cs typeface="ＭＳ Ｐゴシック" charset="0"/>
              </a:rPr>
              <a:t>Archaic_human_admixture_with_modern_Homo_sapiens</a:t>
            </a:r>
            <a:endParaRPr lang="en-US" sz="2400" dirty="0">
              <a:solidFill>
                <a:prstClr val="black"/>
              </a:solidFill>
              <a:latin typeface="Calibri"/>
              <a:ea typeface="ＭＳ Ｐゴシック" charset="0"/>
              <a:cs typeface="ＭＳ Ｐゴシック" charset="0"/>
            </a:endParaRPr>
          </a:p>
        </p:txBody>
      </p:sp>
      <p:sp>
        <p:nvSpPr>
          <p:cNvPr id="4" name="TextBox 3"/>
          <p:cNvSpPr txBox="1"/>
          <p:nvPr/>
        </p:nvSpPr>
        <p:spPr>
          <a:xfrm>
            <a:off x="2260755" y="224833"/>
            <a:ext cx="6935162" cy="461665"/>
          </a:xfrm>
          <a:prstGeom prst="rect">
            <a:avLst/>
          </a:prstGeom>
          <a:noFill/>
        </p:spPr>
        <p:txBody>
          <a:bodyPr wrap="none" rtlCol="0">
            <a:spAutoFit/>
          </a:bodyPr>
          <a:lstStyle/>
          <a:p>
            <a:pPr eaLnBrk="0" fontAlgn="base" hangingPunct="0">
              <a:spcBef>
                <a:spcPct val="0"/>
              </a:spcBef>
              <a:spcAft>
                <a:spcPct val="0"/>
              </a:spcAft>
            </a:pPr>
            <a:r>
              <a:rPr lang="en-US" sz="2400" dirty="0">
                <a:solidFill>
                  <a:prstClr val="black"/>
                </a:solidFill>
                <a:latin typeface="Calibri"/>
                <a:ea typeface="ＭＳ Ｐゴシック" charset="0"/>
                <a:cs typeface="ＭＳ Ｐゴシック" charset="0"/>
              </a:rPr>
              <a:t>Archaic human admixture with modern Homo sapiens</a:t>
            </a:r>
          </a:p>
        </p:txBody>
      </p:sp>
    </p:spTree>
    <p:extLst>
      <p:ext uri="{BB962C8B-B14F-4D97-AF65-F5344CB8AC3E}">
        <p14:creationId xmlns:p14="http://schemas.microsoft.com/office/powerpoint/2010/main" val="11354932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4"/>
          <p:cNvSpPr txBox="1">
            <a:spLocks noChangeArrowheads="1"/>
          </p:cNvSpPr>
          <p:nvPr/>
        </p:nvSpPr>
        <p:spPr bwMode="auto">
          <a:xfrm>
            <a:off x="2209800" y="4889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dirty="0">
                <a:solidFill>
                  <a:srgbClr val="000000"/>
                </a:solidFill>
                <a:latin typeface="Arial" charset="0"/>
                <a:ea typeface="ＭＳ Ｐゴシック" charset="0"/>
                <a:cs typeface="ＭＳ Ｐゴシック" charset="0"/>
              </a:rPr>
              <a:t>Mendez , et al. 2013 </a:t>
            </a:r>
          </a:p>
        </p:txBody>
      </p:sp>
      <p:sp>
        <p:nvSpPr>
          <p:cNvPr id="4101" name="Text Box 5"/>
          <p:cNvSpPr txBox="1">
            <a:spLocks noChangeArrowheads="1"/>
          </p:cNvSpPr>
          <p:nvPr/>
        </p:nvSpPr>
        <p:spPr bwMode="auto">
          <a:xfrm>
            <a:off x="2209800" y="5270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b="1">
                <a:solidFill>
                  <a:srgbClr val="000000"/>
                </a:solidFill>
                <a:latin typeface="Arial" charset="0"/>
                <a:ea typeface="ＭＳ Ｐゴシック" charset="0"/>
                <a:cs typeface="ＭＳ Ｐゴシック" charset="0"/>
              </a:rPr>
              <a:t>An African American Paternal Lineage Adds an Extremely Ancient Root to the Human Y Chromosome Phylogenetic Tree</a:t>
            </a:r>
          </a:p>
        </p:txBody>
      </p:sp>
      <p:sp>
        <p:nvSpPr>
          <p:cNvPr id="4102" name="Text Box 6"/>
          <p:cNvSpPr txBox="1">
            <a:spLocks noChangeArrowheads="1"/>
          </p:cNvSpPr>
          <p:nvPr/>
        </p:nvSpPr>
        <p:spPr bwMode="auto">
          <a:xfrm>
            <a:off x="2209800" y="5651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a:solidFill>
                  <a:srgbClr val="000000"/>
                </a:solidFill>
                <a:latin typeface="Arial" charset="0"/>
                <a:ea typeface="ＭＳ Ｐゴシック" charset="0"/>
                <a:cs typeface="ＭＳ Ｐゴシック" charset="0"/>
              </a:rPr>
              <a:t>The American Journal of Human Genetics Volume 92, Issue 3 2013 454 - 459</a:t>
            </a:r>
          </a:p>
        </p:txBody>
      </p:sp>
      <p:sp>
        <p:nvSpPr>
          <p:cNvPr id="4103" name="Text Box 7"/>
          <p:cNvSpPr txBox="1">
            <a:spLocks noChangeArrowheads="1"/>
          </p:cNvSpPr>
          <p:nvPr/>
        </p:nvSpPr>
        <p:spPr bwMode="auto">
          <a:xfrm>
            <a:off x="2209800" y="6032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a:solidFill>
                  <a:srgbClr val="000000"/>
                </a:solidFill>
                <a:latin typeface="Arial" charset="0"/>
                <a:ea typeface="ＭＳ Ｐゴシック" charset="0"/>
                <a:cs typeface="ＭＳ Ｐゴシック" charset="0"/>
              </a:rPr>
              <a:t>http://dx.doi.org/10.1016/j.ajhg.2013.02.002</a:t>
            </a:r>
          </a:p>
        </p:txBody>
      </p:sp>
      <p:sp>
        <p:nvSpPr>
          <p:cNvPr id="3" name="Rectangle 2"/>
          <p:cNvSpPr/>
          <p:nvPr/>
        </p:nvSpPr>
        <p:spPr>
          <a:xfrm>
            <a:off x="2133600" y="1752600"/>
            <a:ext cx="7543800" cy="1938992"/>
          </a:xfrm>
          <a:prstGeom prst="rect">
            <a:avLst/>
          </a:prstGeom>
        </p:spPr>
        <p:txBody>
          <a:bodyPr>
            <a:spAutoFit/>
          </a:bodyPr>
          <a:lstStyle/>
          <a:p>
            <a:pPr eaLnBrk="0" fontAlgn="base" hangingPunct="0">
              <a:spcBef>
                <a:spcPct val="0"/>
              </a:spcBef>
              <a:spcAft>
                <a:spcPct val="0"/>
              </a:spcAft>
              <a:defRPr/>
            </a:pPr>
            <a:r>
              <a:rPr lang="en-US" sz="2400" dirty="0">
                <a:solidFill>
                  <a:srgbClr val="000000"/>
                </a:solidFill>
                <a:latin typeface="Arial" charset="0"/>
                <a:ea typeface="ＭＳ Ｐゴシック" charset="0"/>
                <a:cs typeface="ＭＳ Ｐゴシック" charset="0"/>
              </a:rPr>
              <a:t>“Genotyping of a DNA sample that was submitted to a commercial genetic-testing facility demonstrated that the Y chromosome of this African American individual carried the ancestral state of all known Y chromosome SNPs.” </a:t>
            </a:r>
          </a:p>
        </p:txBody>
      </p:sp>
    </p:spTree>
    <p:extLst>
      <p:ext uri="{BB962C8B-B14F-4D97-AF65-F5344CB8AC3E}">
        <p14:creationId xmlns:p14="http://schemas.microsoft.com/office/powerpoint/2010/main" val="30844045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228600"/>
            <a:ext cx="33528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Text Box 3"/>
          <p:cNvSpPr txBox="1">
            <a:spLocks noChangeArrowheads="1"/>
          </p:cNvSpPr>
          <p:nvPr/>
        </p:nvSpPr>
        <p:spPr bwMode="auto">
          <a:xfrm>
            <a:off x="2209800" y="4419600"/>
            <a:ext cx="7620000"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dirty="0">
                <a:solidFill>
                  <a:srgbClr val="000000"/>
                </a:solidFill>
                <a:latin typeface="Arial" charset="0"/>
                <a:ea typeface="ＭＳ Ｐゴシック" charset="0"/>
                <a:cs typeface="ＭＳ Ｐゴシック" charset="0"/>
              </a:rPr>
              <a:t>Figure 1   Genealogy of A00, A0, and the Reference Sequence  Lineages on which mutations were identified and lineages that were used for placing those mutations on the genealogy are indicated with thick and thin lines, respectively. The numbers of ...</a:t>
            </a:r>
          </a:p>
        </p:txBody>
      </p:sp>
      <p:sp>
        <p:nvSpPr>
          <p:cNvPr id="4100" name="Text Box 4"/>
          <p:cNvSpPr txBox="1">
            <a:spLocks noChangeArrowheads="1"/>
          </p:cNvSpPr>
          <p:nvPr/>
        </p:nvSpPr>
        <p:spPr bwMode="auto">
          <a:xfrm>
            <a:off x="2209800" y="4889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dirty="0">
                <a:solidFill>
                  <a:srgbClr val="000000"/>
                </a:solidFill>
                <a:latin typeface="Arial" charset="0"/>
                <a:ea typeface="ＭＳ Ｐゴシック" charset="0"/>
                <a:cs typeface="ＭＳ Ｐゴシック" charset="0"/>
              </a:rPr>
              <a:t>Mendez , et al. 2013 </a:t>
            </a:r>
          </a:p>
        </p:txBody>
      </p:sp>
      <p:sp>
        <p:nvSpPr>
          <p:cNvPr id="4101" name="Text Box 5"/>
          <p:cNvSpPr txBox="1">
            <a:spLocks noChangeArrowheads="1"/>
          </p:cNvSpPr>
          <p:nvPr/>
        </p:nvSpPr>
        <p:spPr bwMode="auto">
          <a:xfrm>
            <a:off x="2209800" y="5270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b="1">
                <a:solidFill>
                  <a:srgbClr val="000000"/>
                </a:solidFill>
                <a:latin typeface="Arial" charset="0"/>
                <a:ea typeface="ＭＳ Ｐゴシック" charset="0"/>
                <a:cs typeface="ＭＳ Ｐゴシック" charset="0"/>
              </a:rPr>
              <a:t>An African American Paternal Lineage Adds an Extremely Ancient Root to the Human Y Chromosome Phylogenetic Tree</a:t>
            </a:r>
          </a:p>
        </p:txBody>
      </p:sp>
      <p:sp>
        <p:nvSpPr>
          <p:cNvPr id="4102" name="Text Box 6"/>
          <p:cNvSpPr txBox="1">
            <a:spLocks noChangeArrowheads="1"/>
          </p:cNvSpPr>
          <p:nvPr/>
        </p:nvSpPr>
        <p:spPr bwMode="auto">
          <a:xfrm>
            <a:off x="2209800" y="5651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a:solidFill>
                  <a:srgbClr val="000000"/>
                </a:solidFill>
                <a:latin typeface="Arial" charset="0"/>
                <a:ea typeface="ＭＳ Ｐゴシック" charset="0"/>
                <a:cs typeface="ＭＳ Ｐゴシック" charset="0"/>
              </a:rPr>
              <a:t>The American Journal of Human Genetics Volume 92, Issue 3 2013 454 - 459</a:t>
            </a:r>
          </a:p>
        </p:txBody>
      </p:sp>
      <p:sp>
        <p:nvSpPr>
          <p:cNvPr id="4103" name="Text Box 7"/>
          <p:cNvSpPr txBox="1">
            <a:spLocks noChangeArrowheads="1"/>
          </p:cNvSpPr>
          <p:nvPr/>
        </p:nvSpPr>
        <p:spPr bwMode="auto">
          <a:xfrm>
            <a:off x="2209800" y="6032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a:solidFill>
                  <a:srgbClr val="000000"/>
                </a:solidFill>
                <a:latin typeface="Arial" charset="0"/>
                <a:ea typeface="ＭＳ Ｐゴシック" charset="0"/>
                <a:cs typeface="ＭＳ Ｐゴシック" charset="0"/>
              </a:rPr>
              <a:t>http://dx.doi.org/10.1016/j.ajhg.2013.02.002</a:t>
            </a:r>
          </a:p>
        </p:txBody>
      </p:sp>
    </p:spTree>
    <p:extLst>
      <p:ext uri="{BB962C8B-B14F-4D97-AF65-F5344CB8AC3E}">
        <p14:creationId xmlns:p14="http://schemas.microsoft.com/office/powerpoint/2010/main" val="41843541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228601"/>
            <a:ext cx="3505200" cy="408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Text Box 3"/>
          <p:cNvSpPr txBox="1">
            <a:spLocks noChangeArrowheads="1"/>
          </p:cNvSpPr>
          <p:nvPr/>
        </p:nvSpPr>
        <p:spPr bwMode="auto">
          <a:xfrm>
            <a:off x="2133600" y="4419601"/>
            <a:ext cx="7620000" cy="2460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dirty="0">
                <a:solidFill>
                  <a:srgbClr val="000000"/>
                </a:solidFill>
                <a:latin typeface="Arial" charset="0"/>
                <a:ea typeface="ＭＳ Ｐゴシック" charset="0"/>
                <a:cs typeface="ＭＳ Ｐゴシック" charset="0"/>
              </a:rPr>
              <a:t>Figure 2   Map Showing Cameroon and the Approximate Location where </a:t>
            </a:r>
            <a:r>
              <a:rPr lang="en-US" sz="1000" dirty="0" err="1">
                <a:solidFill>
                  <a:srgbClr val="000000"/>
                </a:solidFill>
                <a:latin typeface="Arial" charset="0"/>
                <a:ea typeface="ＭＳ Ｐゴシック" charset="0"/>
                <a:cs typeface="ＭＳ Ｐゴシック" charset="0"/>
              </a:rPr>
              <a:t>Mbo</a:t>
            </a:r>
            <a:r>
              <a:rPr lang="en-US" sz="1000" dirty="0">
                <a:solidFill>
                  <a:srgbClr val="000000"/>
                </a:solidFill>
                <a:latin typeface="Arial" charset="0"/>
                <a:ea typeface="ＭＳ Ｐゴシック" charset="0"/>
                <a:cs typeface="ＭＳ Ｐゴシック" charset="0"/>
              </a:rPr>
              <a:t> Speakers Live</a:t>
            </a:r>
          </a:p>
        </p:txBody>
      </p:sp>
      <p:sp>
        <p:nvSpPr>
          <p:cNvPr id="4100" name="Text Box 4"/>
          <p:cNvSpPr txBox="1">
            <a:spLocks noChangeArrowheads="1"/>
          </p:cNvSpPr>
          <p:nvPr/>
        </p:nvSpPr>
        <p:spPr bwMode="auto">
          <a:xfrm>
            <a:off x="2159000" y="4889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dirty="0">
                <a:solidFill>
                  <a:srgbClr val="000000"/>
                </a:solidFill>
                <a:latin typeface="Arial" charset="0"/>
                <a:ea typeface="ＭＳ Ｐゴシック" charset="0"/>
                <a:cs typeface="ＭＳ Ｐゴシック" charset="0"/>
              </a:rPr>
              <a:t>Fernando L.  Mendez , Thomas  </a:t>
            </a:r>
            <a:r>
              <a:rPr lang="en-US" sz="1000" dirty="0" err="1">
                <a:solidFill>
                  <a:srgbClr val="000000"/>
                </a:solidFill>
                <a:latin typeface="Arial" charset="0"/>
                <a:ea typeface="ＭＳ Ｐゴシック" charset="0"/>
                <a:cs typeface="ＭＳ Ｐゴシック" charset="0"/>
              </a:rPr>
              <a:t>Krahn</a:t>
            </a:r>
            <a:r>
              <a:rPr lang="en-US" sz="1000" dirty="0">
                <a:solidFill>
                  <a:srgbClr val="000000"/>
                </a:solidFill>
                <a:latin typeface="Arial" charset="0"/>
                <a:ea typeface="ＭＳ Ｐゴシック" charset="0"/>
                <a:cs typeface="ＭＳ Ｐゴシック" charset="0"/>
              </a:rPr>
              <a:t> , Bonnie  </a:t>
            </a:r>
            <a:r>
              <a:rPr lang="en-US" sz="1000" dirty="0" err="1">
                <a:solidFill>
                  <a:srgbClr val="000000"/>
                </a:solidFill>
                <a:latin typeface="Arial" charset="0"/>
                <a:ea typeface="ＭＳ Ｐゴシック" charset="0"/>
                <a:cs typeface="ＭＳ Ｐゴシック" charset="0"/>
              </a:rPr>
              <a:t>Schrack</a:t>
            </a:r>
            <a:r>
              <a:rPr lang="en-US" sz="1000" dirty="0">
                <a:solidFill>
                  <a:srgbClr val="000000"/>
                </a:solidFill>
                <a:latin typeface="Arial" charset="0"/>
                <a:ea typeface="ＭＳ Ｐゴシック" charset="0"/>
                <a:cs typeface="ＭＳ Ｐゴシック" charset="0"/>
              </a:rPr>
              <a:t> , Astrid-Maria  </a:t>
            </a:r>
            <a:r>
              <a:rPr lang="en-US" sz="1000" dirty="0" err="1">
                <a:solidFill>
                  <a:srgbClr val="000000"/>
                </a:solidFill>
                <a:latin typeface="Arial" charset="0"/>
                <a:ea typeface="ＭＳ Ｐゴシック" charset="0"/>
                <a:cs typeface="ＭＳ Ｐゴシック" charset="0"/>
              </a:rPr>
              <a:t>Krahn</a:t>
            </a:r>
            <a:r>
              <a:rPr lang="en-US" sz="1000" dirty="0">
                <a:solidFill>
                  <a:srgbClr val="000000"/>
                </a:solidFill>
                <a:latin typeface="Arial" charset="0"/>
                <a:ea typeface="ＭＳ Ｐゴシック" charset="0"/>
                <a:cs typeface="ＭＳ Ｐゴシック" charset="0"/>
              </a:rPr>
              <a:t> , Krishna R.  </a:t>
            </a:r>
            <a:r>
              <a:rPr lang="en-US" sz="1000" dirty="0" err="1">
                <a:solidFill>
                  <a:srgbClr val="000000"/>
                </a:solidFill>
                <a:latin typeface="Arial" charset="0"/>
                <a:ea typeface="ＭＳ Ｐゴシック" charset="0"/>
                <a:cs typeface="ＭＳ Ｐゴシック" charset="0"/>
              </a:rPr>
              <a:t>Veeramah</a:t>
            </a:r>
            <a:r>
              <a:rPr lang="en-US" sz="1000" dirty="0">
                <a:solidFill>
                  <a:srgbClr val="000000"/>
                </a:solidFill>
                <a:latin typeface="Arial" charset="0"/>
                <a:ea typeface="ＭＳ Ｐゴシック" charset="0"/>
                <a:cs typeface="ＭＳ Ｐゴシック" charset="0"/>
              </a:rPr>
              <a:t> , August E.  </a:t>
            </a:r>
            <a:r>
              <a:rPr lang="en-US" sz="1000" dirty="0" err="1">
                <a:solidFill>
                  <a:srgbClr val="000000"/>
                </a:solidFill>
                <a:latin typeface="Arial" charset="0"/>
                <a:ea typeface="ＭＳ Ｐゴシック" charset="0"/>
                <a:cs typeface="ＭＳ Ｐゴシック" charset="0"/>
              </a:rPr>
              <a:t>Woerner</a:t>
            </a:r>
            <a:r>
              <a:rPr lang="en-US" sz="1000" dirty="0">
                <a:solidFill>
                  <a:srgbClr val="000000"/>
                </a:solidFill>
                <a:latin typeface="Arial" charset="0"/>
                <a:ea typeface="ＭＳ Ｐゴシック" charset="0"/>
                <a:cs typeface="ＭＳ Ｐゴシック" charset="0"/>
              </a:rPr>
              <a:t> ...</a:t>
            </a:r>
          </a:p>
        </p:txBody>
      </p:sp>
      <p:sp>
        <p:nvSpPr>
          <p:cNvPr id="4101" name="Text Box 5"/>
          <p:cNvSpPr txBox="1">
            <a:spLocks noChangeArrowheads="1"/>
          </p:cNvSpPr>
          <p:nvPr/>
        </p:nvSpPr>
        <p:spPr bwMode="auto">
          <a:xfrm>
            <a:off x="2159000" y="5270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b="1">
                <a:solidFill>
                  <a:srgbClr val="000000"/>
                </a:solidFill>
                <a:latin typeface="Arial" charset="0"/>
                <a:ea typeface="ＭＳ Ｐゴシック" charset="0"/>
                <a:cs typeface="ＭＳ Ｐゴシック" charset="0"/>
              </a:rPr>
              <a:t>An African American Paternal Lineage Adds an Extremely Ancient Root to the Human Y Chromosome Phylogenetic Tree</a:t>
            </a:r>
          </a:p>
        </p:txBody>
      </p:sp>
      <p:sp>
        <p:nvSpPr>
          <p:cNvPr id="4102" name="Text Box 6"/>
          <p:cNvSpPr txBox="1">
            <a:spLocks noChangeArrowheads="1"/>
          </p:cNvSpPr>
          <p:nvPr/>
        </p:nvSpPr>
        <p:spPr bwMode="auto">
          <a:xfrm>
            <a:off x="2159000" y="5651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a:solidFill>
                  <a:srgbClr val="000000"/>
                </a:solidFill>
                <a:latin typeface="Arial" charset="0"/>
                <a:ea typeface="ＭＳ Ｐゴシック" charset="0"/>
                <a:cs typeface="ＭＳ Ｐゴシック" charset="0"/>
              </a:rPr>
              <a:t>The American Journal of Human Genetics Volume 92, Issue 3 2013 454 - 459</a:t>
            </a:r>
          </a:p>
        </p:txBody>
      </p:sp>
      <p:sp>
        <p:nvSpPr>
          <p:cNvPr id="4103" name="Text Box 7"/>
          <p:cNvSpPr txBox="1">
            <a:spLocks noChangeArrowheads="1"/>
          </p:cNvSpPr>
          <p:nvPr/>
        </p:nvSpPr>
        <p:spPr bwMode="auto">
          <a:xfrm>
            <a:off x="2159000" y="6032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a:solidFill>
                  <a:srgbClr val="000000"/>
                </a:solidFill>
                <a:latin typeface="Arial" charset="0"/>
                <a:ea typeface="ＭＳ Ｐゴシック" charset="0"/>
                <a:cs typeface="ＭＳ Ｐゴシック" charset="0"/>
              </a:rPr>
              <a:t>http://dx.doi.org/10.1016/j.ajhg.2013.02.002</a:t>
            </a:r>
          </a:p>
        </p:txBody>
      </p:sp>
    </p:spTree>
    <p:extLst>
      <p:ext uri="{BB962C8B-B14F-4D97-AF65-F5344CB8AC3E}">
        <p14:creationId xmlns:p14="http://schemas.microsoft.com/office/powerpoint/2010/main" val="12041537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Box 1"/>
          <p:cNvSpPr txBox="1">
            <a:spLocks noChangeArrowheads="1"/>
          </p:cNvSpPr>
          <p:nvPr/>
        </p:nvSpPr>
        <p:spPr bwMode="auto">
          <a:xfrm>
            <a:off x="1989138" y="373063"/>
            <a:ext cx="8120062" cy="65153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039" tIns="41020" rIns="82039" bIns="410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200" dirty="0">
                <a:solidFill>
                  <a:srgbClr val="000000"/>
                </a:solidFill>
              </a:rPr>
              <a:t>For more discussion on archaic and early humans see: </a:t>
            </a:r>
          </a:p>
          <a:p>
            <a:pPr eaLnBrk="1" fontAlgn="base" hangingPunct="1">
              <a:spcBef>
                <a:spcPct val="0"/>
              </a:spcBef>
              <a:spcAft>
                <a:spcPct val="0"/>
              </a:spcAft>
            </a:pPr>
            <a:r>
              <a:rPr lang="en-US" sz="2200" dirty="0">
                <a:solidFill>
                  <a:srgbClr val="000000"/>
                </a:solidFill>
                <a:hlinkClick r:id="rId2"/>
              </a:rPr>
              <a:t>http://en.wikipedia.org/wiki/Denisova_hominin</a:t>
            </a:r>
            <a:endParaRPr lang="en-US" sz="2200" dirty="0">
              <a:solidFill>
                <a:srgbClr val="000000"/>
              </a:solidFill>
            </a:endParaRPr>
          </a:p>
          <a:p>
            <a:pPr eaLnBrk="1" fontAlgn="base" hangingPunct="1">
              <a:spcBef>
                <a:spcPct val="0"/>
              </a:spcBef>
              <a:spcAft>
                <a:spcPct val="0"/>
              </a:spcAft>
            </a:pPr>
            <a:endParaRPr lang="en-US" sz="2200" dirty="0">
              <a:solidFill>
                <a:srgbClr val="000000"/>
              </a:solidFill>
            </a:endParaRPr>
          </a:p>
          <a:p>
            <a:pPr eaLnBrk="1" fontAlgn="base" hangingPunct="1">
              <a:spcBef>
                <a:spcPct val="0"/>
              </a:spcBef>
              <a:spcAft>
                <a:spcPct val="0"/>
              </a:spcAft>
            </a:pPr>
            <a:r>
              <a:rPr lang="en-US" sz="2200" dirty="0">
                <a:solidFill>
                  <a:srgbClr val="000000"/>
                </a:solidFill>
                <a:hlinkClick r:id="rId3"/>
              </a:rPr>
              <a:t>http://www.nytimes.com/2012/01/31/science/gains-in-dna-are-speeding-research-into-human-origins.html</a:t>
            </a:r>
            <a:r>
              <a:rPr lang="en-US" sz="2200" dirty="0">
                <a:solidFill>
                  <a:srgbClr val="000000"/>
                </a:solidFill>
              </a:rPr>
              <a:t> </a:t>
            </a:r>
          </a:p>
          <a:p>
            <a:pPr eaLnBrk="1" fontAlgn="base" hangingPunct="1">
              <a:spcBef>
                <a:spcPct val="0"/>
              </a:spcBef>
              <a:spcAft>
                <a:spcPct val="0"/>
              </a:spcAft>
            </a:pPr>
            <a:endParaRPr lang="en-US" sz="2200" dirty="0">
              <a:solidFill>
                <a:srgbClr val="000000"/>
              </a:solidFill>
            </a:endParaRPr>
          </a:p>
          <a:p>
            <a:pPr eaLnBrk="1" fontAlgn="base" hangingPunct="1">
              <a:spcBef>
                <a:spcPct val="0"/>
              </a:spcBef>
              <a:spcAft>
                <a:spcPct val="0"/>
              </a:spcAft>
            </a:pPr>
            <a:r>
              <a:rPr lang="en-US" sz="2200" dirty="0">
                <a:solidFill>
                  <a:srgbClr val="000000"/>
                </a:solidFill>
                <a:hlinkClick r:id="rId4"/>
              </a:rPr>
              <a:t>http://www.nytimes.com/2014/10/23/science/research-humans-interbred-with-neanderthals.html? </a:t>
            </a:r>
          </a:p>
          <a:p>
            <a:pPr eaLnBrk="1" fontAlgn="base" hangingPunct="1">
              <a:spcBef>
                <a:spcPct val="0"/>
              </a:spcBef>
              <a:spcAft>
                <a:spcPct val="0"/>
              </a:spcAft>
            </a:pPr>
            <a:endParaRPr lang="en-US" sz="2200" dirty="0">
              <a:solidFill>
                <a:srgbClr val="000000"/>
              </a:solidFill>
              <a:hlinkClick r:id="rId4"/>
            </a:endParaRPr>
          </a:p>
          <a:p>
            <a:pPr eaLnBrk="1" fontAlgn="base" hangingPunct="1">
              <a:spcBef>
                <a:spcPct val="0"/>
              </a:spcBef>
              <a:spcAft>
                <a:spcPct val="0"/>
              </a:spcAft>
            </a:pPr>
            <a:r>
              <a:rPr lang="en-US" sz="2200" dirty="0">
                <a:solidFill>
                  <a:srgbClr val="000000"/>
                </a:solidFill>
                <a:hlinkClick r:id="rId4"/>
              </a:rPr>
              <a:t>http://www.sciencedirect.com/science/article/pii/S0002929711003958</a:t>
            </a:r>
            <a:r>
              <a:rPr lang="en-US" sz="2200" dirty="0">
                <a:solidFill>
                  <a:srgbClr val="000000"/>
                </a:solidFill>
              </a:rPr>
              <a:t> </a:t>
            </a:r>
          </a:p>
          <a:p>
            <a:pPr eaLnBrk="1" fontAlgn="base" hangingPunct="1">
              <a:spcBef>
                <a:spcPct val="0"/>
              </a:spcBef>
              <a:spcAft>
                <a:spcPct val="0"/>
              </a:spcAft>
            </a:pPr>
            <a:r>
              <a:rPr lang="en-US" sz="2200" dirty="0">
                <a:solidFill>
                  <a:srgbClr val="000000"/>
                </a:solidFill>
                <a:hlinkClick r:id="rId5"/>
              </a:rPr>
              <a:t>http://www.abc.net.au/science/articles/2012/08/31/3580500.htm</a:t>
            </a:r>
            <a:r>
              <a:rPr lang="en-US" sz="2200" dirty="0">
                <a:solidFill>
                  <a:srgbClr val="000000"/>
                </a:solidFill>
              </a:rPr>
              <a:t> </a:t>
            </a:r>
          </a:p>
          <a:p>
            <a:pPr eaLnBrk="1" fontAlgn="base" hangingPunct="1">
              <a:spcBef>
                <a:spcPct val="0"/>
              </a:spcBef>
              <a:spcAft>
                <a:spcPct val="0"/>
              </a:spcAft>
            </a:pPr>
            <a:endParaRPr lang="en-US" sz="2200" dirty="0">
              <a:solidFill>
                <a:srgbClr val="000000"/>
              </a:solidFill>
            </a:endParaRPr>
          </a:p>
          <a:p>
            <a:pPr eaLnBrk="1" fontAlgn="base" hangingPunct="1">
              <a:spcBef>
                <a:spcPct val="0"/>
              </a:spcBef>
              <a:spcAft>
                <a:spcPct val="0"/>
              </a:spcAft>
            </a:pPr>
            <a:r>
              <a:rPr lang="en-US" sz="2200" dirty="0">
                <a:solidFill>
                  <a:srgbClr val="000000"/>
                </a:solidFill>
                <a:hlinkClick r:id="rId6"/>
              </a:rPr>
              <a:t>http://www.sciencemag.org/content/334/6052/94.full</a:t>
            </a:r>
            <a:r>
              <a:rPr lang="en-US" sz="2200" dirty="0">
                <a:solidFill>
                  <a:srgbClr val="000000"/>
                </a:solidFill>
              </a:rPr>
              <a:t> </a:t>
            </a:r>
          </a:p>
          <a:p>
            <a:pPr eaLnBrk="1" fontAlgn="base" hangingPunct="1">
              <a:spcBef>
                <a:spcPct val="0"/>
              </a:spcBef>
              <a:spcAft>
                <a:spcPct val="0"/>
              </a:spcAft>
            </a:pPr>
            <a:r>
              <a:rPr lang="en-US" sz="2200" dirty="0">
                <a:solidFill>
                  <a:srgbClr val="000000"/>
                </a:solidFill>
                <a:hlinkClick r:id="rId7"/>
              </a:rPr>
              <a:t>http://www.sciencemag.org/content/334/6052/94/F2.expansion.html</a:t>
            </a:r>
            <a:r>
              <a:rPr lang="en-US" sz="2200" dirty="0">
                <a:solidFill>
                  <a:srgbClr val="000000"/>
                </a:solidFill>
              </a:rPr>
              <a:t> </a:t>
            </a:r>
          </a:p>
          <a:p>
            <a:pPr eaLnBrk="1" fontAlgn="base" hangingPunct="1">
              <a:spcBef>
                <a:spcPct val="0"/>
              </a:spcBef>
              <a:spcAft>
                <a:spcPct val="0"/>
              </a:spcAft>
            </a:pPr>
            <a:endParaRPr lang="en-US" sz="2200" dirty="0">
              <a:solidFill>
                <a:srgbClr val="000000"/>
              </a:solidFill>
            </a:endParaRPr>
          </a:p>
          <a:p>
            <a:pPr eaLnBrk="1" fontAlgn="base" hangingPunct="1">
              <a:spcBef>
                <a:spcPct val="0"/>
              </a:spcBef>
              <a:spcAft>
                <a:spcPct val="0"/>
              </a:spcAft>
            </a:pPr>
            <a:r>
              <a:rPr lang="en-US" sz="2200" dirty="0">
                <a:solidFill>
                  <a:srgbClr val="000000"/>
                </a:solidFill>
                <a:hlinkClick r:id="rId8"/>
              </a:rPr>
              <a:t>http://haplogroup-a.com/Ancient-Root-AJHG2013.pdf</a:t>
            </a:r>
            <a:endParaRPr lang="en-US" sz="2200" dirty="0">
              <a:solidFill>
                <a:srgbClr val="000000"/>
              </a:solidFill>
            </a:endParaRPr>
          </a:p>
          <a:p>
            <a:pPr eaLnBrk="1" fontAlgn="base" hangingPunct="1">
              <a:spcBef>
                <a:spcPct val="0"/>
              </a:spcBef>
              <a:spcAft>
                <a:spcPct val="0"/>
              </a:spcAft>
            </a:pPr>
            <a:endParaRPr lang="en-US" sz="2200" dirty="0">
              <a:solidFill>
                <a:srgbClr val="000000"/>
              </a:solidFill>
            </a:endParaRPr>
          </a:p>
        </p:txBody>
      </p:sp>
    </p:spTree>
    <p:extLst>
      <p:ext uri="{BB962C8B-B14F-4D97-AF65-F5344CB8AC3E}">
        <p14:creationId xmlns:p14="http://schemas.microsoft.com/office/powerpoint/2010/main" val="34210166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a:grpSpLocks/>
          </p:cNvGrpSpPr>
          <p:nvPr/>
        </p:nvGrpSpPr>
        <p:grpSpPr bwMode="auto">
          <a:xfrm>
            <a:off x="7772400" y="914400"/>
            <a:ext cx="2819400" cy="5638800"/>
            <a:chOff x="6248400" y="914400"/>
            <a:chExt cx="2819400" cy="5638840"/>
          </a:xfrm>
        </p:grpSpPr>
        <p:sp>
          <p:nvSpPr>
            <p:cNvPr id="19" name="Rectangle 18"/>
            <p:cNvSpPr>
              <a:spLocks noChangeArrowheads="1"/>
            </p:cNvSpPr>
            <p:nvPr/>
          </p:nvSpPr>
          <p:spPr bwMode="auto">
            <a:xfrm>
              <a:off x="6248400" y="914400"/>
              <a:ext cx="2819400" cy="5638840"/>
            </a:xfrm>
            <a:prstGeom prst="rect">
              <a:avLst/>
            </a:prstGeom>
            <a:solidFill>
              <a:schemeClr val="accent5">
                <a:lumMod val="90000"/>
                <a:alpha val="80000"/>
              </a:schemeClr>
            </a:solidFill>
            <a:ln w="9525">
              <a:solidFill>
                <a:schemeClr val="tx1"/>
              </a:solidFill>
              <a:miter lim="800000"/>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ea typeface="ＭＳ Ｐゴシック" panose="020B0600070205080204" pitchFamily="34" charset="-128"/>
                <a:cs typeface="ＭＳ Ｐゴシック" charset="-128"/>
              </a:endParaRPr>
            </a:p>
          </p:txBody>
        </p:sp>
        <p:grpSp>
          <p:nvGrpSpPr>
            <p:cNvPr id="89103" name="Group 17"/>
            <p:cNvGrpSpPr>
              <a:grpSpLocks/>
            </p:cNvGrpSpPr>
            <p:nvPr/>
          </p:nvGrpSpPr>
          <p:grpSpPr bwMode="auto">
            <a:xfrm>
              <a:off x="6324601" y="1010706"/>
              <a:ext cx="2590799" cy="5268721"/>
              <a:chOff x="6324601" y="1010706"/>
              <a:chExt cx="2590799" cy="5268721"/>
            </a:xfrm>
          </p:grpSpPr>
          <p:pic>
            <p:nvPicPr>
              <p:cNvPr id="89104" name="Picture 2" descr="http://arjournals.annualreviews.org/na101/home/literatum/publisher/ar/journals/production/genet/1996/30/1/annurev.genet.30.1.1/images/medium/ge30_0001_p1.gif"/>
              <p:cNvPicPr>
                <a:picLocks noChangeAspect="1" noChangeArrowheads="1"/>
              </p:cNvPicPr>
              <p:nvPr/>
            </p:nvPicPr>
            <p:blipFill>
              <a:blip r:embed="rId3">
                <a:extLst>
                  <a:ext uri="{28A0092B-C50C-407E-A947-70E740481C1C}">
                    <a14:useLocalDpi xmlns:a14="http://schemas.microsoft.com/office/drawing/2010/main" val="0"/>
                  </a:ext>
                </a:extLst>
              </a:blip>
              <a:srcRect b="5684"/>
              <a:stretch>
                <a:fillRect/>
              </a:stretch>
            </p:blipFill>
            <p:spPr bwMode="auto">
              <a:xfrm>
                <a:off x="6384798" y="1010706"/>
                <a:ext cx="2530602" cy="36383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105" name="TextBox 8"/>
              <p:cNvSpPr txBox="1">
                <a:spLocks noChangeArrowheads="1"/>
              </p:cNvSpPr>
              <p:nvPr/>
            </p:nvSpPr>
            <p:spPr bwMode="auto">
              <a:xfrm>
                <a:off x="6324601" y="4648200"/>
                <a:ext cx="2514600" cy="1631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a:solidFill>
                      <a:srgbClr val="000000"/>
                    </a:solidFill>
                  </a:rPr>
                  <a:t>Motoo Kimura 1968</a:t>
                </a:r>
              </a:p>
              <a:p>
                <a:pPr eaLnBrk="1" fontAlgn="base" hangingPunct="1">
                  <a:spcBef>
                    <a:spcPct val="0"/>
                  </a:spcBef>
                  <a:spcAft>
                    <a:spcPct val="0"/>
                  </a:spcAft>
                </a:pPr>
                <a:r>
                  <a:rPr lang="en-US" sz="1800" b="1">
                    <a:solidFill>
                      <a:srgbClr val="000000"/>
                    </a:solidFill>
                  </a:rPr>
                  <a:t>Neutral Theory</a:t>
                </a:r>
              </a:p>
              <a:p>
                <a:pPr eaLnBrk="1" fontAlgn="base" hangingPunct="1">
                  <a:spcBef>
                    <a:spcPct val="0"/>
                  </a:spcBef>
                  <a:spcAft>
                    <a:spcPct val="0"/>
                  </a:spcAft>
                </a:pPr>
                <a:r>
                  <a:rPr lang="en-US" sz="1800" b="1">
                    <a:solidFill>
                      <a:srgbClr val="000000"/>
                    </a:solidFill>
                  </a:rPr>
                  <a:t>Genetic Drift is main force for changing allele frequencies</a:t>
                </a:r>
              </a:p>
              <a:p>
                <a:pPr eaLnBrk="1" fontAlgn="base" hangingPunct="1">
                  <a:spcBef>
                    <a:spcPct val="0"/>
                  </a:spcBef>
                  <a:spcAft>
                    <a:spcPct val="0"/>
                  </a:spcAft>
                </a:pPr>
                <a:endParaRPr lang="en-US" sz="1000" b="1">
                  <a:solidFill>
                    <a:srgbClr val="000000"/>
                  </a:solidFill>
                </a:endParaRPr>
              </a:p>
            </p:txBody>
          </p:sp>
        </p:grpSp>
      </p:grpSp>
      <p:sp>
        <p:nvSpPr>
          <p:cNvPr id="10" name="Title 1"/>
          <p:cNvSpPr txBox="1">
            <a:spLocks/>
          </p:cNvSpPr>
          <p:nvPr/>
        </p:nvSpPr>
        <p:spPr bwMode="auto">
          <a:xfrm>
            <a:off x="1981200" y="0"/>
            <a:ext cx="8229600" cy="9144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kern="0" dirty="0">
                <a:solidFill>
                  <a:srgbClr val="000000"/>
                </a:solidFill>
                <a:latin typeface="Arial" panose="020B0604020202020204" pitchFamily="34" charset="0"/>
                <a:ea typeface="ＭＳ Ｐゴシック" panose="020B0600070205080204" pitchFamily="34" charset="-128"/>
                <a:cs typeface="ＭＳ Ｐゴシック" charset="-128"/>
              </a:rPr>
              <a:t>How do you define evolution?</a:t>
            </a:r>
          </a:p>
        </p:txBody>
      </p:sp>
      <p:grpSp>
        <p:nvGrpSpPr>
          <p:cNvPr id="4" name="Group 20"/>
          <p:cNvGrpSpPr>
            <a:grpSpLocks/>
          </p:cNvGrpSpPr>
          <p:nvPr/>
        </p:nvGrpSpPr>
        <p:grpSpPr bwMode="auto">
          <a:xfrm>
            <a:off x="1676400" y="914400"/>
            <a:ext cx="3124200" cy="5703888"/>
            <a:chOff x="152400" y="914400"/>
            <a:chExt cx="3124200" cy="5703422"/>
          </a:xfrm>
        </p:grpSpPr>
        <p:sp>
          <p:nvSpPr>
            <p:cNvPr id="17" name="Rectangle 18"/>
            <p:cNvSpPr>
              <a:spLocks noChangeArrowheads="1"/>
            </p:cNvSpPr>
            <p:nvPr/>
          </p:nvSpPr>
          <p:spPr bwMode="auto">
            <a:xfrm>
              <a:off x="152400" y="914400"/>
              <a:ext cx="2971800" cy="5638339"/>
            </a:xfrm>
            <a:prstGeom prst="rect">
              <a:avLst/>
            </a:prstGeom>
            <a:solidFill>
              <a:schemeClr val="accent6">
                <a:lumMod val="20000"/>
                <a:lumOff val="80000"/>
              </a:schemeClr>
            </a:solidFill>
            <a:ln w="9525">
              <a:solidFill>
                <a:schemeClr val="tx1"/>
              </a:solidFill>
              <a:miter lim="800000"/>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ea typeface="ＭＳ Ｐゴシック" panose="020B0600070205080204" pitchFamily="34" charset="-128"/>
                <a:cs typeface="ＭＳ Ｐゴシック" charset="-128"/>
              </a:endParaRPr>
            </a:p>
          </p:txBody>
        </p:sp>
        <p:grpSp>
          <p:nvGrpSpPr>
            <p:cNvPr id="89099" name="Group 13"/>
            <p:cNvGrpSpPr>
              <a:grpSpLocks/>
            </p:cNvGrpSpPr>
            <p:nvPr/>
          </p:nvGrpSpPr>
          <p:grpSpPr bwMode="auto">
            <a:xfrm>
              <a:off x="152400" y="990600"/>
              <a:ext cx="3124200" cy="5627222"/>
              <a:chOff x="152400" y="990600"/>
              <a:chExt cx="3124200" cy="5627222"/>
            </a:xfrm>
          </p:grpSpPr>
          <p:pic>
            <p:nvPicPr>
              <p:cNvPr id="89100" name="Picture 2" descr="http://www.macroevolution.net/images/richard-goldschmidt-2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66" y="990600"/>
                <a:ext cx="26670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101" name="TextBox 3"/>
              <p:cNvSpPr txBox="1">
                <a:spLocks noChangeArrowheads="1"/>
              </p:cNvSpPr>
              <p:nvPr/>
            </p:nvSpPr>
            <p:spPr bwMode="auto">
              <a:xfrm>
                <a:off x="152400" y="4648200"/>
                <a:ext cx="3124200" cy="19696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a:solidFill>
                      <a:srgbClr val="000000"/>
                    </a:solidFill>
                  </a:rPr>
                  <a:t>Richard Goldschmidt 1940</a:t>
                </a:r>
              </a:p>
              <a:p>
                <a:pPr eaLnBrk="1" fontAlgn="base" hangingPunct="1">
                  <a:spcBef>
                    <a:spcPct val="0"/>
                  </a:spcBef>
                  <a:spcAft>
                    <a:spcPct val="0"/>
                  </a:spcAft>
                </a:pPr>
                <a:r>
                  <a:rPr lang="en-US" altLang="ja-JP" sz="1800" b="1">
                    <a:solidFill>
                      <a:srgbClr val="000000"/>
                    </a:solidFill>
                  </a:rPr>
                  <a:t>hopeful monsters</a:t>
                </a:r>
              </a:p>
              <a:p>
                <a:pPr eaLnBrk="1" fontAlgn="base" hangingPunct="1">
                  <a:spcBef>
                    <a:spcPct val="0"/>
                  </a:spcBef>
                  <a:spcAft>
                    <a:spcPct val="0"/>
                  </a:spcAft>
                </a:pPr>
                <a:r>
                  <a:rPr lang="en-US" sz="1800" b="1">
                    <a:solidFill>
                      <a:srgbClr val="000000"/>
                    </a:solidFill>
                  </a:rPr>
                  <a:t>Mutationism </a:t>
                </a:r>
                <a:r>
                  <a:rPr lang="en-US" sz="1800" b="1">
                    <a:solidFill>
                      <a:srgbClr val="FF0000"/>
                    </a:solidFill>
                  </a:rPr>
                  <a:t>HGT/WGD!</a:t>
                </a:r>
              </a:p>
              <a:p>
                <a:pPr eaLnBrk="1" fontAlgn="base" hangingPunct="1">
                  <a:spcBef>
                    <a:spcPct val="0"/>
                  </a:spcBef>
                  <a:spcAft>
                    <a:spcPct val="0"/>
                  </a:spcAft>
                </a:pPr>
                <a:r>
                  <a:rPr lang="en-US" sz="1800" b="1">
                    <a:solidFill>
                      <a:srgbClr val="000000"/>
                    </a:solidFill>
                  </a:rPr>
                  <a:t>Punctuated Equilibrium</a:t>
                </a:r>
              </a:p>
              <a:p>
                <a:pPr eaLnBrk="1" fontAlgn="base" hangingPunct="1">
                  <a:spcBef>
                    <a:spcPct val="0"/>
                  </a:spcBef>
                  <a:spcAft>
                    <a:spcPct val="0"/>
                  </a:spcAft>
                </a:pPr>
                <a:r>
                  <a:rPr lang="en-US" sz="1800" b="1">
                    <a:solidFill>
                      <a:srgbClr val="000000"/>
                    </a:solidFill>
                  </a:rPr>
                  <a:t>Few genes / large effect</a:t>
                </a:r>
              </a:p>
              <a:p>
                <a:pPr eaLnBrk="1" fontAlgn="base" hangingPunct="1">
                  <a:spcBef>
                    <a:spcPct val="0"/>
                  </a:spcBef>
                  <a:spcAft>
                    <a:spcPct val="0"/>
                  </a:spcAft>
                </a:pPr>
                <a:r>
                  <a:rPr lang="en-US" sz="1600" b="1">
                    <a:solidFill>
                      <a:srgbClr val="000000"/>
                    </a:solidFill>
                  </a:rPr>
                  <a:t>Vilified by Mayr, celebrated 1977 Gould &amp; Evo-devo</a:t>
                </a:r>
              </a:p>
            </p:txBody>
          </p:sp>
        </p:grpSp>
      </p:grpSp>
      <p:grpSp>
        <p:nvGrpSpPr>
          <p:cNvPr id="6" name="Group 15"/>
          <p:cNvGrpSpPr>
            <a:grpSpLocks/>
          </p:cNvGrpSpPr>
          <p:nvPr/>
        </p:nvGrpSpPr>
        <p:grpSpPr bwMode="auto">
          <a:xfrm>
            <a:off x="4724400" y="914400"/>
            <a:ext cx="3200400" cy="5638800"/>
            <a:chOff x="3200400" y="914400"/>
            <a:chExt cx="3200400" cy="5638800"/>
          </a:xfrm>
        </p:grpSpPr>
        <p:sp>
          <p:nvSpPr>
            <p:cNvPr id="15" name="Rectangle 18"/>
            <p:cNvSpPr>
              <a:spLocks noChangeArrowheads="1"/>
            </p:cNvSpPr>
            <p:nvPr/>
          </p:nvSpPr>
          <p:spPr bwMode="auto">
            <a:xfrm>
              <a:off x="3200400" y="914400"/>
              <a:ext cx="2895600" cy="5638800"/>
            </a:xfrm>
            <a:prstGeom prst="rect">
              <a:avLst/>
            </a:prstGeom>
            <a:solidFill>
              <a:schemeClr val="accent4">
                <a:lumMod val="50000"/>
                <a:lumOff val="50000"/>
                <a:alpha val="20000"/>
              </a:schemeClr>
            </a:solidFill>
            <a:ln w="9525">
              <a:solidFill>
                <a:schemeClr val="tx1"/>
              </a:solidFill>
              <a:miter lim="800000"/>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ea typeface="ＭＳ Ｐゴシック" panose="020B0600070205080204" pitchFamily="34" charset="-128"/>
                <a:cs typeface="ＭＳ Ｐゴシック" charset="-128"/>
              </a:endParaRPr>
            </a:p>
          </p:txBody>
        </p:sp>
        <p:grpSp>
          <p:nvGrpSpPr>
            <p:cNvPr id="89095" name="Group 12"/>
            <p:cNvGrpSpPr>
              <a:grpSpLocks/>
            </p:cNvGrpSpPr>
            <p:nvPr/>
          </p:nvGrpSpPr>
          <p:grpSpPr bwMode="auto">
            <a:xfrm>
              <a:off x="3276600" y="1010822"/>
              <a:ext cx="3124200" cy="5389978"/>
              <a:chOff x="3276600" y="1010822"/>
              <a:chExt cx="3124200" cy="5389978"/>
            </a:xfrm>
          </p:grpSpPr>
          <p:pic>
            <p:nvPicPr>
              <p:cNvPr id="89096" name="Picture 4" descr="Photo of Ernst May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2998" y="1010822"/>
                <a:ext cx="2514600" cy="3623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7" name="TextBox 2"/>
              <p:cNvSpPr txBox="1">
                <a:spLocks noChangeArrowheads="1"/>
              </p:cNvSpPr>
              <p:nvPr/>
            </p:nvSpPr>
            <p:spPr bwMode="auto">
              <a:xfrm>
                <a:off x="3276600" y="4646473"/>
                <a:ext cx="3124200" cy="1754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a:solidFill>
                      <a:srgbClr val="000000"/>
                    </a:solidFill>
                  </a:rPr>
                  <a:t>Ernst Mayr  1942</a:t>
                </a:r>
              </a:p>
              <a:p>
                <a:pPr eaLnBrk="1" fontAlgn="base" hangingPunct="1">
                  <a:spcBef>
                    <a:spcPct val="0"/>
                  </a:spcBef>
                  <a:spcAft>
                    <a:spcPct val="0"/>
                  </a:spcAft>
                </a:pPr>
                <a:r>
                  <a:rPr lang="en-US" sz="1800" b="1">
                    <a:solidFill>
                      <a:srgbClr val="000000"/>
                    </a:solidFill>
                  </a:rPr>
                  <a:t>NeoDarwinian Synthesis</a:t>
                </a:r>
              </a:p>
              <a:p>
                <a:pPr eaLnBrk="1" fontAlgn="base" hangingPunct="1">
                  <a:spcBef>
                    <a:spcPct val="0"/>
                  </a:spcBef>
                  <a:spcAft>
                    <a:spcPct val="0"/>
                  </a:spcAft>
                </a:pPr>
                <a:r>
                  <a:rPr lang="en-US" sz="1800" b="1">
                    <a:solidFill>
                      <a:srgbClr val="000000"/>
                    </a:solidFill>
                  </a:rPr>
                  <a:t>Natural Selection</a:t>
                </a:r>
              </a:p>
              <a:p>
                <a:pPr eaLnBrk="1" fontAlgn="base" hangingPunct="1">
                  <a:spcBef>
                    <a:spcPct val="0"/>
                  </a:spcBef>
                  <a:spcAft>
                    <a:spcPct val="0"/>
                  </a:spcAft>
                </a:pPr>
                <a:r>
                  <a:rPr lang="en-US" sz="1800" b="1">
                    <a:solidFill>
                      <a:srgbClr val="000000"/>
                    </a:solidFill>
                  </a:rPr>
                  <a:t>Gradualism</a:t>
                </a:r>
              </a:p>
              <a:p>
                <a:pPr eaLnBrk="1" fontAlgn="base" hangingPunct="1">
                  <a:spcBef>
                    <a:spcPct val="0"/>
                  </a:spcBef>
                  <a:spcAft>
                    <a:spcPct val="0"/>
                  </a:spcAft>
                </a:pPr>
                <a:r>
                  <a:rPr lang="en-US" sz="1800" b="1">
                    <a:solidFill>
                      <a:srgbClr val="000000"/>
                    </a:solidFill>
                  </a:rPr>
                  <a:t>Many genes/small effect</a:t>
                </a:r>
              </a:p>
              <a:p>
                <a:pPr eaLnBrk="1" fontAlgn="base" hangingPunct="1">
                  <a:spcBef>
                    <a:spcPct val="0"/>
                  </a:spcBef>
                  <a:spcAft>
                    <a:spcPct val="0"/>
                  </a:spcAft>
                </a:pPr>
                <a:r>
                  <a:rPr lang="en-US" sz="1800" b="1">
                    <a:solidFill>
                      <a:srgbClr val="FF0000"/>
                    </a:solidFill>
                  </a:rPr>
                  <a:t>Dario – “Fisher right”</a:t>
                </a:r>
              </a:p>
            </p:txBody>
          </p:sp>
        </p:grpSp>
      </p:grpSp>
      <p:sp>
        <p:nvSpPr>
          <p:cNvPr id="89093" name="TextBox 2"/>
          <p:cNvSpPr txBox="1">
            <a:spLocks noChangeArrowheads="1"/>
          </p:cNvSpPr>
          <p:nvPr/>
        </p:nvSpPr>
        <p:spPr bwMode="auto">
          <a:xfrm>
            <a:off x="7772401" y="6457950"/>
            <a:ext cx="26638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000" b="1">
                <a:solidFill>
                  <a:srgbClr val="000000"/>
                </a:solidFill>
                <a:latin typeface="Times New Roman" charset="0"/>
              </a:rPr>
              <a:t>Slide from Chris Pires</a:t>
            </a:r>
          </a:p>
        </p:txBody>
      </p:sp>
    </p:spTree>
    <p:extLst>
      <p:ext uri="{BB962C8B-B14F-4D97-AF65-F5344CB8AC3E}">
        <p14:creationId xmlns:p14="http://schemas.microsoft.com/office/powerpoint/2010/main" val="20083391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5D71AB-65F0-0F41-9341-4BA21B45C297}"/>
              </a:ext>
            </a:extLst>
          </p:cNvPr>
          <p:cNvPicPr>
            <a:picLocks noChangeAspect="1"/>
          </p:cNvPicPr>
          <p:nvPr/>
        </p:nvPicPr>
        <p:blipFill>
          <a:blip r:embed="rId2"/>
          <a:stretch>
            <a:fillRect/>
          </a:stretch>
        </p:blipFill>
        <p:spPr>
          <a:xfrm>
            <a:off x="5670138" y="74805"/>
            <a:ext cx="4632537" cy="5660881"/>
          </a:xfrm>
          <a:prstGeom prst="rect">
            <a:avLst/>
          </a:prstGeom>
        </p:spPr>
      </p:pic>
      <p:sp>
        <p:nvSpPr>
          <p:cNvPr id="4" name="TextBox 3">
            <a:extLst>
              <a:ext uri="{FF2B5EF4-FFF2-40B4-BE49-F238E27FC236}">
                <a16:creationId xmlns:a16="http://schemas.microsoft.com/office/drawing/2014/main" id="{7AAE0FDA-9EE6-774E-AF1C-9521826034D1}"/>
              </a:ext>
            </a:extLst>
          </p:cNvPr>
          <p:cNvSpPr txBox="1"/>
          <p:nvPr/>
        </p:nvSpPr>
        <p:spPr>
          <a:xfrm>
            <a:off x="0" y="74805"/>
            <a:ext cx="4732514" cy="369332"/>
          </a:xfrm>
          <a:prstGeom prst="rect">
            <a:avLst/>
          </a:prstGeom>
          <a:noFill/>
        </p:spPr>
        <p:txBody>
          <a:bodyPr wrap="none" rtlCol="0">
            <a:spAutoFit/>
          </a:bodyPr>
          <a:lstStyle/>
          <a:p>
            <a:r>
              <a:rPr lang="en-US" dirty="0"/>
              <a:t>Queries with E-value zero (Human as data bank)</a:t>
            </a:r>
          </a:p>
        </p:txBody>
      </p:sp>
      <p:pic>
        <p:nvPicPr>
          <p:cNvPr id="5" name="Picture 4">
            <a:extLst>
              <a:ext uri="{FF2B5EF4-FFF2-40B4-BE49-F238E27FC236}">
                <a16:creationId xmlns:a16="http://schemas.microsoft.com/office/drawing/2014/main" id="{B18238C5-9094-F14D-A1A4-A61095A0F752}"/>
              </a:ext>
            </a:extLst>
          </p:cNvPr>
          <p:cNvPicPr>
            <a:picLocks noChangeAspect="1"/>
          </p:cNvPicPr>
          <p:nvPr/>
        </p:nvPicPr>
        <p:blipFill>
          <a:blip r:embed="rId3"/>
          <a:stretch>
            <a:fillRect/>
          </a:stretch>
        </p:blipFill>
        <p:spPr>
          <a:xfrm>
            <a:off x="5670138" y="5329645"/>
            <a:ext cx="3666166" cy="1397726"/>
          </a:xfrm>
          <a:prstGeom prst="rect">
            <a:avLst/>
          </a:prstGeom>
        </p:spPr>
      </p:pic>
    </p:spTree>
    <p:extLst>
      <p:ext uri="{BB962C8B-B14F-4D97-AF65-F5344CB8AC3E}">
        <p14:creationId xmlns:p14="http://schemas.microsoft.com/office/powerpoint/2010/main" val="6573021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txBox="1">
            <a:spLocks noChangeArrowheads="1"/>
          </p:cNvSpPr>
          <p:nvPr/>
        </p:nvSpPr>
        <p:spPr bwMode="auto">
          <a:xfrm>
            <a:off x="1981200" y="228600"/>
            <a:ext cx="8305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4400" b="1">
                <a:solidFill>
                  <a:srgbClr val="000000"/>
                </a:solidFill>
              </a:rPr>
              <a:t>Duplications and Evolution</a:t>
            </a:r>
          </a:p>
        </p:txBody>
      </p:sp>
      <p:sp>
        <p:nvSpPr>
          <p:cNvPr id="6" name="Text Box 3"/>
          <p:cNvSpPr txBox="1">
            <a:spLocks noChangeArrowheads="1"/>
          </p:cNvSpPr>
          <p:nvPr/>
        </p:nvSpPr>
        <p:spPr bwMode="auto">
          <a:xfrm>
            <a:off x="5105400" y="1219201"/>
            <a:ext cx="5257800" cy="1692275"/>
          </a:xfrm>
          <a:prstGeom prst="rect">
            <a:avLst/>
          </a:prstGeom>
          <a:noFill/>
          <a:ln w="9525">
            <a:noFill/>
            <a:miter lim="800000"/>
            <a:headEnd/>
            <a:tailEnd/>
          </a:ln>
        </p:spPr>
        <p:txBody>
          <a:bodyPr>
            <a:spAutoFit/>
          </a:bodyPr>
          <a:lstStyle/>
          <a:p>
            <a:pPr eaLnBrk="0" fontAlgn="base" hangingPunct="0">
              <a:spcBef>
                <a:spcPct val="0"/>
              </a:spcBef>
              <a:spcAft>
                <a:spcPct val="0"/>
              </a:spcAft>
              <a:defRPr/>
            </a:pPr>
            <a:r>
              <a:rPr lang="en-US" sz="2000" dirty="0" err="1">
                <a:solidFill>
                  <a:srgbClr val="000000"/>
                </a:solidFill>
                <a:latin typeface="Arial" charset="0"/>
                <a:ea typeface="ＭＳ Ｐゴシック" panose="020B0600070205080204" pitchFamily="34" charset="-128"/>
                <a:cs typeface="ＭＳ Ｐゴシック" charset="0"/>
              </a:rPr>
              <a:t>Ohno</a:t>
            </a:r>
            <a:r>
              <a:rPr lang="en-US" sz="2000" dirty="0">
                <a:solidFill>
                  <a:srgbClr val="000000"/>
                </a:solidFill>
                <a:latin typeface="Arial" charset="0"/>
                <a:ea typeface="ＭＳ Ｐゴシック" panose="020B0600070205080204" pitchFamily="34" charset="-128"/>
                <a:cs typeface="ＭＳ Ｐゴシック" charset="0"/>
              </a:rPr>
              <a:t> postulated that gene duplication plays a major role in evolution</a:t>
            </a:r>
          </a:p>
          <a:p>
            <a:pPr eaLnBrk="0" fontAlgn="base" hangingPunct="0">
              <a:spcBef>
                <a:spcPct val="0"/>
              </a:spcBef>
              <a:spcAft>
                <a:spcPct val="0"/>
              </a:spcAft>
              <a:defRPr/>
            </a:pPr>
            <a:endParaRPr lang="en-US" sz="2000" dirty="0">
              <a:solidFill>
                <a:srgbClr val="000000"/>
              </a:solidFill>
              <a:latin typeface="Arial" charset="0"/>
              <a:ea typeface="ＭＳ Ｐゴシック" panose="020B0600070205080204" pitchFamily="34" charset="-128"/>
              <a:cs typeface="ＭＳ Ｐゴシック" charset="0"/>
            </a:endParaRPr>
          </a:p>
          <a:p>
            <a:pPr marL="177800" indent="-177800" eaLnBrk="0" fontAlgn="base" hangingPunct="0">
              <a:spcBef>
                <a:spcPct val="0"/>
              </a:spcBef>
              <a:spcAft>
                <a:spcPct val="0"/>
              </a:spcAft>
              <a:defRPr/>
            </a:pPr>
            <a:r>
              <a:rPr lang="en-US" sz="2000" dirty="0">
                <a:solidFill>
                  <a:srgbClr val="000000"/>
                </a:solidFill>
                <a:latin typeface="Arial" charset="0"/>
                <a:ea typeface="ＭＳ Ｐゴシック" panose="020B0600070205080204" pitchFamily="34" charset="-128"/>
                <a:cs typeface="ＭＳ Ｐゴシック" charset="0"/>
              </a:rPr>
              <a:t>Small scale duplications (SSD)</a:t>
            </a:r>
          </a:p>
          <a:p>
            <a:pPr marL="177800" indent="-177800" eaLnBrk="0" fontAlgn="base" hangingPunct="0">
              <a:spcBef>
                <a:spcPct val="0"/>
              </a:spcBef>
              <a:spcAft>
                <a:spcPct val="0"/>
              </a:spcAft>
              <a:defRPr/>
            </a:pPr>
            <a:r>
              <a:rPr lang="en-US" sz="2000" dirty="0">
                <a:solidFill>
                  <a:srgbClr val="000000"/>
                </a:solidFill>
                <a:latin typeface="Arial" charset="0"/>
                <a:ea typeface="ＭＳ Ｐゴシック" panose="020B0600070205080204" pitchFamily="34" charset="-128"/>
                <a:cs typeface="ＭＳ Ｐゴシック" charset="0"/>
              </a:rPr>
              <a:t>Whole genome duplications (WGD</a:t>
            </a:r>
            <a:r>
              <a:rPr lang="en-US" sz="2400" dirty="0">
                <a:solidFill>
                  <a:srgbClr val="000000"/>
                </a:solidFill>
                <a:latin typeface="Arial" charset="0"/>
                <a:ea typeface="ＭＳ Ｐゴシック" panose="020B0600070205080204" pitchFamily="34" charset="-128"/>
                <a:cs typeface="ＭＳ Ｐゴシック" charset="0"/>
              </a:rPr>
              <a:t>)</a:t>
            </a:r>
          </a:p>
        </p:txBody>
      </p:sp>
      <p:grpSp>
        <p:nvGrpSpPr>
          <p:cNvPr id="2" name="Group 9"/>
          <p:cNvGrpSpPr>
            <a:grpSpLocks/>
          </p:cNvGrpSpPr>
          <p:nvPr/>
        </p:nvGrpSpPr>
        <p:grpSpPr bwMode="auto">
          <a:xfrm>
            <a:off x="4876497" y="2727592"/>
            <a:ext cx="5638800" cy="4278313"/>
            <a:chOff x="3505200" y="2579906"/>
            <a:chExt cx="5791200" cy="6067758"/>
          </a:xfrm>
        </p:grpSpPr>
        <p:sp>
          <p:nvSpPr>
            <p:cNvPr id="91145" name="Text Box 3"/>
            <p:cNvSpPr txBox="1">
              <a:spLocks noChangeArrowheads="1"/>
            </p:cNvSpPr>
            <p:nvPr/>
          </p:nvSpPr>
          <p:spPr bwMode="auto">
            <a:xfrm>
              <a:off x="3505200" y="2579906"/>
              <a:ext cx="5791200" cy="6067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77800" indent="-1778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endParaRPr lang="en-US" b="1" dirty="0">
                <a:solidFill>
                  <a:srgbClr val="000000"/>
                </a:solidFill>
              </a:endParaRPr>
            </a:p>
            <a:p>
              <a:pPr fontAlgn="base">
                <a:spcBef>
                  <a:spcPct val="0"/>
                </a:spcBef>
                <a:spcAft>
                  <a:spcPct val="0"/>
                </a:spcAft>
                <a:buFont typeface="Times" charset="0"/>
                <a:buChar char="•"/>
              </a:pPr>
              <a:r>
                <a:rPr lang="en-US" sz="2000" b="1" dirty="0" err="1">
                  <a:solidFill>
                    <a:srgbClr val="000000"/>
                  </a:solidFill>
                </a:rPr>
                <a:t>Polyploid</a:t>
              </a:r>
              <a:r>
                <a:rPr lang="en-US" sz="2000" b="1" dirty="0">
                  <a:solidFill>
                    <a:srgbClr val="000000"/>
                  </a:solidFill>
                </a:rPr>
                <a:t>:  nucleus contains three or more copies of each chromosome</a:t>
              </a:r>
            </a:p>
            <a:p>
              <a:pPr fontAlgn="base">
                <a:spcBef>
                  <a:spcPct val="0"/>
                </a:spcBef>
                <a:spcAft>
                  <a:spcPct val="0"/>
                </a:spcAft>
                <a:buFont typeface="Times" charset="0"/>
                <a:buChar char="•"/>
              </a:pPr>
              <a:endParaRPr lang="en-US" sz="2000" b="1" dirty="0">
                <a:solidFill>
                  <a:srgbClr val="000000"/>
                </a:solidFill>
              </a:endParaRPr>
            </a:p>
            <a:p>
              <a:pPr fontAlgn="base">
                <a:spcBef>
                  <a:spcPct val="0"/>
                </a:spcBef>
                <a:spcAft>
                  <a:spcPct val="0"/>
                </a:spcAft>
                <a:buFont typeface="Times" charset="0"/>
                <a:buChar char="•"/>
              </a:pPr>
              <a:r>
                <a:rPr lang="en-US" sz="2000" b="1" dirty="0">
                  <a:solidFill>
                    <a:srgbClr val="000000"/>
                  </a:solidFill>
                </a:rPr>
                <a:t>Autopolyploid:  formed within a single species</a:t>
              </a:r>
            </a:p>
            <a:p>
              <a:pPr fontAlgn="base">
                <a:spcBef>
                  <a:spcPct val="0"/>
                </a:spcBef>
                <a:spcAft>
                  <a:spcPct val="0"/>
                </a:spcAft>
              </a:pPr>
              <a:r>
                <a:rPr lang="en-US" sz="2000" b="1" dirty="0">
                  <a:solidFill>
                    <a:srgbClr val="000000"/>
                  </a:solidFill>
                </a:rPr>
                <a:t>	Diploids </a:t>
              </a:r>
              <a:r>
                <a:rPr lang="en-US" sz="2000" b="1" dirty="0">
                  <a:solidFill>
                    <a:srgbClr val="000080"/>
                  </a:solidFill>
                </a:rPr>
                <a:t>AA </a:t>
              </a:r>
              <a:r>
                <a:rPr lang="en-US" sz="2000" b="1" dirty="0">
                  <a:solidFill>
                    <a:srgbClr val="000000"/>
                  </a:solidFill>
                </a:rPr>
                <a:t>and</a:t>
              </a:r>
              <a:r>
                <a:rPr lang="en-US" sz="2000" b="1" dirty="0">
                  <a:solidFill>
                    <a:srgbClr val="000080"/>
                  </a:solidFill>
                </a:rPr>
                <a:t> A’</a:t>
              </a:r>
              <a:r>
                <a:rPr lang="en-US" altLang="ja-JP" sz="2000" b="1" dirty="0">
                  <a:solidFill>
                    <a:srgbClr val="000080"/>
                  </a:solidFill>
                </a:rPr>
                <a:t>A’     </a:t>
              </a:r>
              <a:r>
                <a:rPr lang="en-US" altLang="ja-JP" sz="2000" b="1" dirty="0" err="1">
                  <a:solidFill>
                    <a:srgbClr val="000000"/>
                  </a:solidFill>
                </a:rPr>
                <a:t>Polyploid</a:t>
              </a:r>
              <a:r>
                <a:rPr lang="en-US" altLang="ja-JP" sz="2000" b="1" dirty="0">
                  <a:solidFill>
                    <a:srgbClr val="000000"/>
                  </a:solidFill>
                </a:rPr>
                <a:t> </a:t>
              </a:r>
              <a:r>
                <a:rPr lang="en-US" altLang="ja-JP" sz="2000" b="1" dirty="0">
                  <a:solidFill>
                    <a:srgbClr val="000080"/>
                  </a:solidFill>
                </a:rPr>
                <a:t>AAA’A’</a:t>
              </a:r>
            </a:p>
            <a:p>
              <a:pPr fontAlgn="base">
                <a:spcBef>
                  <a:spcPct val="0"/>
                </a:spcBef>
                <a:spcAft>
                  <a:spcPct val="0"/>
                </a:spcAft>
              </a:pPr>
              <a:endParaRPr lang="en-US" sz="2000" b="1" dirty="0">
                <a:solidFill>
                  <a:srgbClr val="000080"/>
                </a:solidFill>
              </a:endParaRPr>
            </a:p>
            <a:p>
              <a:pPr fontAlgn="base">
                <a:spcBef>
                  <a:spcPct val="0"/>
                </a:spcBef>
                <a:spcAft>
                  <a:spcPct val="0"/>
                </a:spcAft>
                <a:buFontTx/>
                <a:buChar char="•"/>
              </a:pPr>
              <a:r>
                <a:rPr lang="en-US" sz="2000" b="1" dirty="0">
                  <a:solidFill>
                    <a:srgbClr val="000000"/>
                  </a:solidFill>
                </a:rPr>
                <a:t>Allopolyploid:  formed from more than one species</a:t>
              </a:r>
            </a:p>
            <a:p>
              <a:pPr fontAlgn="base">
                <a:spcBef>
                  <a:spcPct val="0"/>
                </a:spcBef>
                <a:spcAft>
                  <a:spcPct val="0"/>
                </a:spcAft>
              </a:pPr>
              <a:r>
                <a:rPr lang="en-US" sz="2000" b="1" dirty="0">
                  <a:solidFill>
                    <a:srgbClr val="000000"/>
                  </a:solidFill>
                </a:rPr>
                <a:t>	Diploids </a:t>
              </a:r>
              <a:r>
                <a:rPr lang="en-US" sz="2000" b="1" dirty="0">
                  <a:solidFill>
                    <a:srgbClr val="000080"/>
                  </a:solidFill>
                </a:rPr>
                <a:t>AA</a:t>
              </a:r>
              <a:r>
                <a:rPr lang="en-US" sz="2000" b="1" dirty="0">
                  <a:solidFill>
                    <a:srgbClr val="0066FF"/>
                  </a:solidFill>
                </a:rPr>
                <a:t> </a:t>
              </a:r>
              <a:r>
                <a:rPr lang="en-US" sz="2000" b="1" dirty="0">
                  <a:solidFill>
                    <a:srgbClr val="000000"/>
                  </a:solidFill>
                </a:rPr>
                <a:t>and </a:t>
              </a:r>
              <a:r>
                <a:rPr lang="en-US" sz="2000" b="1" dirty="0">
                  <a:solidFill>
                    <a:srgbClr val="FF3300"/>
                  </a:solidFill>
                </a:rPr>
                <a:t>BB	      </a:t>
              </a:r>
              <a:r>
                <a:rPr lang="en-US" sz="2000" b="1" dirty="0" err="1">
                  <a:solidFill>
                    <a:srgbClr val="000000"/>
                  </a:solidFill>
                </a:rPr>
                <a:t>Polyploid</a:t>
              </a:r>
              <a:r>
                <a:rPr lang="en-US" sz="2000" b="1" dirty="0">
                  <a:solidFill>
                    <a:srgbClr val="000000"/>
                  </a:solidFill>
                </a:rPr>
                <a:t> </a:t>
              </a:r>
              <a:r>
                <a:rPr lang="en-US" sz="2000" b="1" dirty="0">
                  <a:solidFill>
                    <a:srgbClr val="000080"/>
                  </a:solidFill>
                </a:rPr>
                <a:t>AA</a:t>
              </a:r>
              <a:r>
                <a:rPr lang="en-US" sz="2000" b="1" dirty="0">
                  <a:solidFill>
                    <a:srgbClr val="FF3300"/>
                  </a:solidFill>
                </a:rPr>
                <a:t>BB</a:t>
              </a:r>
              <a:endParaRPr lang="en-US" sz="2000" b="1" dirty="0">
                <a:solidFill>
                  <a:srgbClr val="000000"/>
                </a:solidFill>
              </a:endParaRPr>
            </a:p>
            <a:p>
              <a:pPr fontAlgn="base">
                <a:spcBef>
                  <a:spcPct val="0"/>
                </a:spcBef>
                <a:spcAft>
                  <a:spcPct val="0"/>
                </a:spcAft>
              </a:pPr>
              <a:endParaRPr lang="en-US" b="1" dirty="0">
                <a:solidFill>
                  <a:srgbClr val="000000"/>
                </a:solidFill>
              </a:endParaRPr>
            </a:p>
            <a:p>
              <a:pPr fontAlgn="base">
                <a:spcBef>
                  <a:spcPct val="0"/>
                </a:spcBef>
                <a:spcAft>
                  <a:spcPct val="0"/>
                </a:spcAft>
              </a:pPr>
              <a:endParaRPr lang="en-US" b="1" dirty="0">
                <a:solidFill>
                  <a:srgbClr val="000000"/>
                </a:solidFill>
                <a:latin typeface="Times" charset="0"/>
              </a:endParaRPr>
            </a:p>
          </p:txBody>
        </p:sp>
        <p:sp>
          <p:nvSpPr>
            <p:cNvPr id="91146" name="AutoShape 6"/>
            <p:cNvSpPr>
              <a:spLocks noChangeArrowheads="1"/>
            </p:cNvSpPr>
            <p:nvPr/>
          </p:nvSpPr>
          <p:spPr bwMode="auto">
            <a:xfrm>
              <a:off x="6411097" y="5551771"/>
              <a:ext cx="381000" cy="228599"/>
            </a:xfrm>
            <a:prstGeom prst="rightArrow">
              <a:avLst>
                <a:gd name="adj1" fmla="val 50000"/>
                <a:gd name="adj2" fmla="val 87500"/>
              </a:avLst>
            </a:pr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2400">
                <a:solidFill>
                  <a:srgbClr val="000000"/>
                </a:solidFill>
                <a:latin typeface="Arial" charset="0"/>
                <a:ea typeface="ＭＳ Ｐゴシック" panose="020B0600070205080204" pitchFamily="34" charset="-128"/>
                <a:cs typeface="ＭＳ Ｐゴシック" charset="0"/>
              </a:endParaRPr>
            </a:p>
          </p:txBody>
        </p:sp>
        <p:sp>
          <p:nvSpPr>
            <p:cNvPr id="91147" name="AutoShape 6"/>
            <p:cNvSpPr>
              <a:spLocks noChangeArrowheads="1"/>
            </p:cNvSpPr>
            <p:nvPr/>
          </p:nvSpPr>
          <p:spPr bwMode="auto">
            <a:xfrm>
              <a:off x="6411097" y="7122386"/>
              <a:ext cx="381000" cy="228599"/>
            </a:xfrm>
            <a:prstGeom prst="rightArrow">
              <a:avLst>
                <a:gd name="adj1" fmla="val 50000"/>
                <a:gd name="adj2" fmla="val 87500"/>
              </a:avLst>
            </a:pr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2400">
                <a:solidFill>
                  <a:srgbClr val="000000"/>
                </a:solidFill>
                <a:latin typeface="Arial" charset="0"/>
                <a:ea typeface="ＭＳ Ｐゴシック" panose="020B0600070205080204" pitchFamily="34" charset="-128"/>
                <a:cs typeface="ＭＳ Ｐゴシック" charset="0"/>
              </a:endParaRPr>
            </a:p>
          </p:txBody>
        </p:sp>
      </p:grpSp>
      <p:grpSp>
        <p:nvGrpSpPr>
          <p:cNvPr id="91140" name="Group 15"/>
          <p:cNvGrpSpPr>
            <a:grpSpLocks/>
          </p:cNvGrpSpPr>
          <p:nvPr/>
        </p:nvGrpSpPr>
        <p:grpSpPr bwMode="auto">
          <a:xfrm>
            <a:off x="1981200" y="990600"/>
            <a:ext cx="2895600" cy="5638800"/>
            <a:chOff x="457200" y="990600"/>
            <a:chExt cx="2895600" cy="5638800"/>
          </a:xfrm>
        </p:grpSpPr>
        <p:sp>
          <p:nvSpPr>
            <p:cNvPr id="12" name="Rectangle 18"/>
            <p:cNvSpPr>
              <a:spLocks noChangeArrowheads="1"/>
            </p:cNvSpPr>
            <p:nvPr/>
          </p:nvSpPr>
          <p:spPr bwMode="auto">
            <a:xfrm>
              <a:off x="457200" y="990600"/>
              <a:ext cx="2895600" cy="5638800"/>
            </a:xfrm>
            <a:prstGeom prst="rect">
              <a:avLst/>
            </a:prstGeom>
            <a:solidFill>
              <a:schemeClr val="accent4">
                <a:lumMod val="50000"/>
                <a:lumOff val="50000"/>
                <a:alpha val="20000"/>
              </a:schemeClr>
            </a:solidFill>
            <a:ln w="9525">
              <a:solidFill>
                <a:schemeClr val="tx1"/>
              </a:solidFill>
              <a:miter lim="800000"/>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ea typeface="ＭＳ Ｐゴシック" panose="020B0600070205080204" pitchFamily="34" charset="-128"/>
                <a:cs typeface="ＭＳ Ｐゴシック" charset="-128"/>
              </a:endParaRPr>
            </a:p>
          </p:txBody>
        </p:sp>
        <p:pic>
          <p:nvPicPr>
            <p:cNvPr id="91143" name="Picture 2" descr="http://www.nap.edu/html/biomems/photo/sohn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34070"/>
              <a:ext cx="2715948" cy="3666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44" name="TextBox 2"/>
            <p:cNvSpPr txBox="1">
              <a:spLocks noChangeArrowheads="1"/>
            </p:cNvSpPr>
            <p:nvPr/>
          </p:nvSpPr>
          <p:spPr bwMode="auto">
            <a:xfrm>
              <a:off x="533400" y="4800600"/>
              <a:ext cx="2743200" cy="1754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dirty="0">
                  <a:solidFill>
                    <a:srgbClr val="000000"/>
                  </a:solidFill>
                </a:rPr>
                <a:t>Susumu </a:t>
              </a:r>
              <a:r>
                <a:rPr lang="en-US" sz="1800" b="1" dirty="0" err="1">
                  <a:solidFill>
                    <a:srgbClr val="000000"/>
                  </a:solidFill>
                </a:rPr>
                <a:t>Ohno</a:t>
              </a:r>
              <a:r>
                <a:rPr lang="en-US" sz="1800" b="1" dirty="0">
                  <a:solidFill>
                    <a:srgbClr val="000000"/>
                  </a:solidFill>
                </a:rPr>
                <a:t> 1970</a:t>
              </a:r>
            </a:p>
            <a:p>
              <a:pPr eaLnBrk="1" fontAlgn="base" hangingPunct="1">
                <a:spcBef>
                  <a:spcPct val="0"/>
                </a:spcBef>
                <a:spcAft>
                  <a:spcPct val="0"/>
                </a:spcAft>
              </a:pPr>
              <a:r>
                <a:rPr lang="en-US" sz="1800" b="1" dirty="0">
                  <a:solidFill>
                    <a:srgbClr val="000000"/>
                  </a:solidFill>
                </a:rPr>
                <a:t>Evolution by gene duplication</a:t>
              </a:r>
            </a:p>
            <a:p>
              <a:pPr eaLnBrk="1" fontAlgn="base" hangingPunct="1">
                <a:spcBef>
                  <a:spcPct val="0"/>
                </a:spcBef>
                <a:spcAft>
                  <a:spcPct val="0"/>
                </a:spcAft>
              </a:pPr>
              <a:r>
                <a:rPr lang="en-US" sz="1800" b="1" dirty="0">
                  <a:solidFill>
                    <a:srgbClr val="000000"/>
                  </a:solidFill>
                </a:rPr>
                <a:t>1R and 2R hypothesis</a:t>
              </a:r>
            </a:p>
            <a:p>
              <a:pPr eaLnBrk="1" fontAlgn="base" hangingPunct="1">
                <a:spcBef>
                  <a:spcPct val="0"/>
                </a:spcBef>
                <a:spcAft>
                  <a:spcPct val="0"/>
                </a:spcAft>
              </a:pPr>
              <a:endParaRPr lang="en-US" sz="1800" b="1" dirty="0">
                <a:solidFill>
                  <a:srgbClr val="000000"/>
                </a:solidFill>
              </a:endParaRPr>
            </a:p>
            <a:p>
              <a:pPr eaLnBrk="1" fontAlgn="base" hangingPunct="1">
                <a:spcBef>
                  <a:spcPct val="0"/>
                </a:spcBef>
                <a:spcAft>
                  <a:spcPct val="0"/>
                </a:spcAft>
              </a:pPr>
              <a:r>
                <a:rPr lang="ja-JP" altLang="en-US" sz="1800" b="1" dirty="0">
                  <a:solidFill>
                    <a:srgbClr val="000000"/>
                  </a:solidFill>
                </a:rPr>
                <a:t>“</a:t>
              </a:r>
              <a:r>
                <a:rPr lang="en-US" altLang="ja-JP" sz="1800" b="1" dirty="0">
                  <a:solidFill>
                    <a:srgbClr val="000000"/>
                  </a:solidFill>
                </a:rPr>
                <a:t>Junk DNA</a:t>
              </a:r>
              <a:r>
                <a:rPr lang="ja-JP" altLang="en-US" sz="1800" b="1" dirty="0">
                  <a:solidFill>
                    <a:srgbClr val="000000"/>
                  </a:solidFill>
                </a:rPr>
                <a:t>”</a:t>
              </a:r>
              <a:r>
                <a:rPr lang="en-US" altLang="ja-JP" sz="1800" b="1" dirty="0">
                  <a:solidFill>
                    <a:srgbClr val="000000"/>
                  </a:solidFill>
                </a:rPr>
                <a:t> 1972</a:t>
              </a:r>
              <a:endParaRPr lang="en-US" sz="1800" b="1" dirty="0">
                <a:solidFill>
                  <a:srgbClr val="000000"/>
                </a:solidFill>
              </a:endParaRPr>
            </a:p>
          </p:txBody>
        </p:sp>
      </p:grpSp>
      <p:sp>
        <p:nvSpPr>
          <p:cNvPr id="91141" name="TextBox 12"/>
          <p:cNvSpPr txBox="1">
            <a:spLocks noChangeArrowheads="1"/>
          </p:cNvSpPr>
          <p:nvPr/>
        </p:nvSpPr>
        <p:spPr bwMode="auto">
          <a:xfrm>
            <a:off x="7772401" y="6457950"/>
            <a:ext cx="26638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000" b="1">
                <a:solidFill>
                  <a:srgbClr val="000000"/>
                </a:solidFill>
                <a:latin typeface="Times New Roman" charset="0"/>
              </a:rPr>
              <a:t>Slide from Chris Pires</a:t>
            </a:r>
          </a:p>
        </p:txBody>
      </p:sp>
    </p:spTree>
    <p:extLst>
      <p:ext uri="{BB962C8B-B14F-4D97-AF65-F5344CB8AC3E}">
        <p14:creationId xmlns:p14="http://schemas.microsoft.com/office/powerpoint/2010/main" val="3089981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1524000" y="0"/>
            <a:ext cx="7772400" cy="914400"/>
          </a:xfrm>
        </p:spPr>
        <p:txBody>
          <a:bodyPr/>
          <a:lstStyle/>
          <a:p>
            <a:pPr algn="l" eaLnBrk="1" hangingPunct="1">
              <a:defRPr/>
            </a:pPr>
            <a:r>
              <a:rPr lang="en-US">
                <a:cs typeface="+mj-cs"/>
              </a:rPr>
              <a:t> e.g. gene duplications in yeast</a:t>
            </a:r>
          </a:p>
        </p:txBody>
      </p:sp>
      <p:sp>
        <p:nvSpPr>
          <p:cNvPr id="220163" name="Text Box 3"/>
          <p:cNvSpPr txBox="1">
            <a:spLocks noChangeArrowheads="1"/>
          </p:cNvSpPr>
          <p:nvPr/>
        </p:nvSpPr>
        <p:spPr bwMode="auto">
          <a:xfrm>
            <a:off x="1676400" y="838201"/>
            <a:ext cx="374173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fontAlgn="base" hangingPunct="0">
              <a:spcBef>
                <a:spcPct val="0"/>
              </a:spcBef>
              <a:spcAft>
                <a:spcPct val="0"/>
              </a:spcAft>
              <a:defRPr/>
            </a:pPr>
            <a:r>
              <a:rPr lang="en-US" sz="2400" b="1">
                <a:solidFill>
                  <a:srgbClr val="000000"/>
                </a:solidFill>
                <a:latin typeface="Arial" panose="020B0604020202020204" pitchFamily="34" charset="0"/>
                <a:ea typeface="ＭＳ Ｐゴシック" panose="020B0600070205080204" pitchFamily="34" charset="-128"/>
                <a:cs typeface="ＭＳ Ｐゴシック" charset="0"/>
              </a:rPr>
              <a:t>from </a:t>
            </a:r>
            <a:r>
              <a:rPr lang="en-US" sz="2400" b="1">
                <a:solidFill>
                  <a:srgbClr val="000000"/>
                </a:solidFill>
                <a:latin typeface="Arial" panose="020B0604020202020204" pitchFamily="34" charset="0"/>
                <a:ea typeface="ＭＳ Ｐゴシック" panose="020B0600070205080204" pitchFamily="34" charset="-128"/>
                <a:cs typeface="ＭＳ Ｐゴシック" charset="0"/>
                <a:hlinkClick r:id="rId3"/>
              </a:rPr>
              <a:t>Benner et al., 2002 </a:t>
            </a:r>
            <a:endParaRPr lang="en-US" sz="2400" b="1">
              <a:solidFill>
                <a:srgbClr val="000000"/>
              </a:solidFill>
              <a:latin typeface="Arial" panose="020B0604020202020204" pitchFamily="34" charset="0"/>
              <a:ea typeface="ＭＳ Ｐゴシック" panose="020B0600070205080204" pitchFamily="34" charset="-128"/>
              <a:cs typeface="ＭＳ Ｐゴシック" charset="0"/>
            </a:endParaRPr>
          </a:p>
        </p:txBody>
      </p:sp>
      <p:pic>
        <p:nvPicPr>
          <p:cNvPr id="2201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0187" y="1676400"/>
            <a:ext cx="4960938" cy="518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20165" name="Rectangle 5"/>
          <p:cNvSpPr>
            <a:spLocks noChangeArrowheads="1"/>
          </p:cNvSpPr>
          <p:nvPr/>
        </p:nvSpPr>
        <p:spPr bwMode="auto">
          <a:xfrm>
            <a:off x="6858000" y="1066801"/>
            <a:ext cx="3200400" cy="63401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400" b="1">
                <a:solidFill>
                  <a:srgbClr val="000000"/>
                </a:solidFill>
                <a:latin typeface="Arial" panose="020B0604020202020204" pitchFamily="34" charset="0"/>
                <a:ea typeface="ＭＳ Ｐゴシック" panose="020B0600070205080204" pitchFamily="34" charset="-128"/>
                <a:cs typeface="ＭＳ Ｐゴシック" charset="0"/>
              </a:rPr>
              <a:t>Figure 1. The number of duplicated gene pairs (vertical axis) in the genome of the yeast </a:t>
            </a:r>
            <a:r>
              <a:rPr lang="en-US" sz="1400" i="1">
                <a:solidFill>
                  <a:srgbClr val="000000"/>
                </a:solidFill>
                <a:latin typeface="Arial" panose="020B0604020202020204" pitchFamily="34" charset="0"/>
                <a:ea typeface="ＭＳ Ｐゴシック" panose="020B0600070205080204" pitchFamily="34" charset="-128"/>
                <a:cs typeface="ＭＳ Ｐゴシック" charset="0"/>
              </a:rPr>
              <a:t>Saccharomyces cerevisiae</a:t>
            </a:r>
            <a:r>
              <a:rPr lang="en-US" sz="1400">
                <a:solidFill>
                  <a:srgbClr val="000000"/>
                </a:solidFill>
                <a:latin typeface="Arial" panose="020B0604020202020204" pitchFamily="34" charset="0"/>
                <a:ea typeface="ＭＳ Ｐゴシック" panose="020B0600070205080204" pitchFamily="34" charset="-128"/>
                <a:cs typeface="ＭＳ Ｐゴシック" charset="0"/>
              </a:rPr>
              <a:t> versus </a:t>
            </a:r>
            <a:r>
              <a:rPr lang="en-US" sz="1400" i="1">
                <a:solidFill>
                  <a:srgbClr val="000000"/>
                </a:solidFill>
                <a:latin typeface="Arial" panose="020B0604020202020204" pitchFamily="34" charset="0"/>
                <a:ea typeface="ＭＳ Ｐゴシック" panose="020B0600070205080204" pitchFamily="34" charset="-128"/>
                <a:cs typeface="ＭＳ Ｐゴシック" charset="0"/>
              </a:rPr>
              <a:t>f</a:t>
            </a:r>
            <a:r>
              <a:rPr lang="en-US" sz="1400" baseline="-30000">
                <a:solidFill>
                  <a:srgbClr val="000000"/>
                </a:solidFill>
                <a:latin typeface="Arial" panose="020B0604020202020204" pitchFamily="34" charset="0"/>
                <a:ea typeface="ＭＳ Ｐゴシック" panose="020B0600070205080204" pitchFamily="34" charset="-128"/>
                <a:cs typeface="ＭＳ Ｐゴシック" charset="0"/>
              </a:rPr>
              <a:t>2</a:t>
            </a:r>
            <a:r>
              <a:rPr lang="en-US" sz="1400">
                <a:solidFill>
                  <a:srgbClr val="000000"/>
                </a:solidFill>
                <a:latin typeface="Arial" panose="020B0604020202020204" pitchFamily="34" charset="0"/>
                <a:ea typeface="ＭＳ Ｐゴシック" panose="020B0600070205080204" pitchFamily="34" charset="-128"/>
                <a:cs typeface="ＭＳ Ｐゴシック" charset="0"/>
              </a:rPr>
              <a:t>, a metric that models divergence of silent positions in twofold redundant codon systems via an approach-to-equilibrium kinetic process and therefore acts as a logarithmic scale of the time since the duplications occurred. Recent duplications are represented by bars at the right. Duplications that diverged so long ago that equilibrium at the silent sites has been reached are represented by bars where </a:t>
            </a:r>
            <a:r>
              <a:rPr lang="en-US" sz="1400" i="1">
                <a:solidFill>
                  <a:srgbClr val="000000"/>
                </a:solidFill>
                <a:latin typeface="Arial" panose="020B0604020202020204" pitchFamily="34" charset="0"/>
                <a:ea typeface="ＭＳ Ｐゴシック" panose="020B0600070205080204" pitchFamily="34" charset="-128"/>
                <a:cs typeface="ＭＳ Ｐゴシック" charset="0"/>
              </a:rPr>
              <a:t>f</a:t>
            </a:r>
            <a:r>
              <a:rPr lang="en-US" sz="1400" baseline="-30000">
                <a:solidFill>
                  <a:srgbClr val="000000"/>
                </a:solidFill>
                <a:latin typeface="Arial" panose="020B0604020202020204" pitchFamily="34" charset="0"/>
                <a:ea typeface="ＭＳ Ｐゴシック" panose="020B0600070205080204" pitchFamily="34" charset="-128"/>
                <a:cs typeface="ＭＳ Ｐゴシック" charset="0"/>
              </a:rPr>
              <a:t>2</a:t>
            </a:r>
            <a:r>
              <a:rPr lang="en-US" sz="1400">
                <a:solidFill>
                  <a:srgbClr val="000000"/>
                </a:solidFill>
                <a:latin typeface="Arial" panose="020B0604020202020204" pitchFamily="34" charset="0"/>
                <a:ea typeface="ＭＳ Ｐゴシック" panose="020B0600070205080204" pitchFamily="34" charset="-128"/>
                <a:cs typeface="ＭＳ Ｐゴシック" charset="0"/>
              </a:rPr>
              <a:t>     0.55. Noticeable are episodes of gene duplication between the two extremes, including a duplication at </a:t>
            </a:r>
            <a:r>
              <a:rPr lang="en-US" sz="1400" i="1">
                <a:solidFill>
                  <a:srgbClr val="000000"/>
                </a:solidFill>
                <a:latin typeface="Arial" panose="020B0604020202020204" pitchFamily="34" charset="0"/>
                <a:ea typeface="ＭＳ Ｐゴシック" panose="020B0600070205080204" pitchFamily="34" charset="-128"/>
                <a:cs typeface="ＭＳ Ｐゴシック" charset="0"/>
              </a:rPr>
              <a:t>f</a:t>
            </a:r>
            <a:r>
              <a:rPr lang="en-US" sz="1400" baseline="-30000">
                <a:solidFill>
                  <a:srgbClr val="000000"/>
                </a:solidFill>
                <a:latin typeface="Arial" panose="020B0604020202020204" pitchFamily="34" charset="0"/>
                <a:ea typeface="ＭＳ Ｐゴシック" panose="020B0600070205080204" pitchFamily="34" charset="-128"/>
                <a:cs typeface="ＭＳ Ｐゴシック" charset="0"/>
              </a:rPr>
              <a:t>2</a:t>
            </a:r>
            <a:r>
              <a:rPr lang="en-US" sz="1400">
                <a:solidFill>
                  <a:srgbClr val="000000"/>
                </a:solidFill>
                <a:latin typeface="Arial" panose="020B0604020202020204" pitchFamily="34" charset="0"/>
                <a:ea typeface="ＭＳ Ｐゴシック" panose="020B0600070205080204" pitchFamily="34" charset="-128"/>
                <a:cs typeface="ＭＳ Ｐゴシック" charset="0"/>
              </a:rPr>
              <a:t>     0.84. This represents the duplication, at ~80 Ma, whereby yeast gained its ability to ferment sugars found in fruits created by angiosperms. Also noticeable are recent duplications of genes that enable yeast to speed DNA synthesis, protein synthesis, and malt degradation, presumably representing yeast's recent interaction with humans. </a:t>
            </a:r>
          </a:p>
        </p:txBody>
      </p:sp>
      <p:pic>
        <p:nvPicPr>
          <p:cNvPr id="94213" name="Picture 6" descr="approx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4251" y="3246439"/>
            <a:ext cx="98425" cy="71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20167" name="Group 7"/>
          <p:cNvGrpSpPr>
            <a:grpSpLocks/>
          </p:cNvGrpSpPr>
          <p:nvPr/>
        </p:nvGrpSpPr>
        <p:grpSpPr bwMode="auto">
          <a:xfrm>
            <a:off x="2362200" y="1143000"/>
            <a:ext cx="8305800" cy="4267200"/>
            <a:chOff x="528" y="720"/>
            <a:chExt cx="5232" cy="2688"/>
          </a:xfrm>
        </p:grpSpPr>
        <p:sp>
          <p:nvSpPr>
            <p:cNvPr id="220168" name="Line 8"/>
            <p:cNvSpPr>
              <a:spLocks noChangeShapeType="1"/>
            </p:cNvSpPr>
            <p:nvPr/>
          </p:nvSpPr>
          <p:spPr bwMode="auto">
            <a:xfrm>
              <a:off x="1920" y="2352"/>
              <a:ext cx="480" cy="1056"/>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fontAlgn="base" hangingPunct="0">
                <a:spcBef>
                  <a:spcPct val="0"/>
                </a:spcBef>
                <a:spcAft>
                  <a:spcPct val="0"/>
                </a:spcAft>
                <a:defRPr/>
              </a:pPr>
              <a:endParaRPr lang="en-US" sz="2400" b="1">
                <a:solidFill>
                  <a:srgbClr val="000000"/>
                </a:solidFill>
                <a:latin typeface="Arial" panose="020B0604020202020204" pitchFamily="34" charset="0"/>
                <a:ea typeface="ＭＳ Ｐゴシック" panose="020B0600070205080204" pitchFamily="34" charset="-128"/>
                <a:cs typeface="ＭＳ Ｐゴシック" charset="0"/>
              </a:endParaRPr>
            </a:p>
          </p:txBody>
        </p:sp>
        <p:pic>
          <p:nvPicPr>
            <p:cNvPr id="22016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 y="1101"/>
              <a:ext cx="1920" cy="18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20170" name="Rectangle 10"/>
            <p:cNvSpPr>
              <a:spLocks noChangeArrowheads="1"/>
            </p:cNvSpPr>
            <p:nvPr/>
          </p:nvSpPr>
          <p:spPr bwMode="auto">
            <a:xfrm>
              <a:off x="2544" y="720"/>
              <a:ext cx="3216" cy="238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600">
                  <a:solidFill>
                    <a:srgbClr val="000000"/>
                  </a:solidFill>
                  <a:latin typeface="Arial" panose="020B0604020202020204" pitchFamily="34" charset="0"/>
                  <a:ea typeface="ＭＳ Ｐゴシック" panose="020B0600070205080204" pitchFamily="34" charset="-128"/>
                  <a:cs typeface="ＭＳ Ｐゴシック" charset="0"/>
                </a:rPr>
                <a:t>The chemical pathway that converts glucose to alcohol in yeast arose ~80 Ma, near the time that fermentable fruits became dominant. Gene families that suffered duplication near this time, captured in the episode of gene duplication represented in the histogram in Fig. 1 by bars at </a:t>
              </a:r>
              <a:r>
                <a:rPr lang="en-US" sz="1600" i="1">
                  <a:solidFill>
                    <a:srgbClr val="000000"/>
                  </a:solidFill>
                  <a:latin typeface="Arial" panose="020B0604020202020204" pitchFamily="34" charset="0"/>
                  <a:ea typeface="ＭＳ Ｐゴシック" panose="020B0600070205080204" pitchFamily="34" charset="-128"/>
                  <a:cs typeface="ＭＳ Ｐゴシック" charset="0"/>
                </a:rPr>
                <a:t>f</a:t>
              </a:r>
              <a:r>
                <a:rPr lang="en-US" sz="1600" baseline="-30000">
                  <a:solidFill>
                    <a:srgbClr val="000000"/>
                  </a:solidFill>
                  <a:latin typeface="Arial" panose="020B0604020202020204" pitchFamily="34" charset="0"/>
                  <a:ea typeface="ＭＳ Ｐゴシック" panose="020B0600070205080204" pitchFamily="34" charset="-128"/>
                  <a:cs typeface="ＭＳ Ｐゴシック" charset="0"/>
                </a:rPr>
                <a:t>2</a:t>
              </a:r>
              <a:r>
                <a:rPr lang="en-US" sz="1600">
                  <a:solidFill>
                    <a:srgbClr val="000000"/>
                  </a:solidFill>
                  <a:latin typeface="Arial" panose="020B0604020202020204" pitchFamily="34" charset="0"/>
                  <a:ea typeface="ＭＳ Ｐゴシック" panose="020B0600070205080204" pitchFamily="34" charset="-128"/>
                  <a:cs typeface="ＭＳ Ｐゴシック" charset="0"/>
                </a:rPr>
                <a:t>     0.84, are named in red. According to the hypothesis, this pathway became useful to yeast when angiosperms (flowering, fruiting plants) began to provide abundant sources of fermentable sugar in their fruits. </a:t>
              </a:r>
            </a:p>
            <a:p>
              <a:pPr eaLnBrk="0" fontAlgn="base" hangingPunct="0">
                <a:spcBef>
                  <a:spcPct val="0"/>
                </a:spcBef>
                <a:spcAft>
                  <a:spcPct val="0"/>
                </a:spcAft>
                <a:defRPr/>
              </a:pPr>
              <a:endParaRPr lang="en-US" sz="1600">
                <a:solidFill>
                  <a:srgbClr val="000000"/>
                </a:solidFill>
                <a:latin typeface="Arial" panose="020B0604020202020204" pitchFamily="34" charset="0"/>
                <a:ea typeface="ＭＳ Ｐゴシック" panose="020B0600070205080204" pitchFamily="34" charset="-128"/>
                <a:cs typeface="ＭＳ Ｐゴシック" charset="0"/>
              </a:endParaRPr>
            </a:p>
            <a:p>
              <a:pPr eaLnBrk="0" fontAlgn="base" hangingPunct="0">
                <a:spcBef>
                  <a:spcPct val="0"/>
                </a:spcBef>
                <a:spcAft>
                  <a:spcPct val="0"/>
                </a:spcAft>
                <a:defRPr/>
              </a:pPr>
              <a:endParaRPr lang="en-US" sz="1600">
                <a:solidFill>
                  <a:srgbClr val="000000"/>
                </a:solidFill>
                <a:latin typeface="Arial" panose="020B0604020202020204" pitchFamily="34" charset="0"/>
                <a:ea typeface="ＭＳ Ｐゴシック" panose="020B0600070205080204" pitchFamily="34" charset="-128"/>
                <a:cs typeface="ＭＳ Ｐゴシック" charset="0"/>
              </a:endParaRPr>
            </a:p>
            <a:p>
              <a:pPr eaLnBrk="0" fontAlgn="base" hangingPunct="0">
                <a:spcBef>
                  <a:spcPct val="0"/>
                </a:spcBef>
                <a:spcAft>
                  <a:spcPct val="0"/>
                </a:spcAft>
                <a:defRPr/>
              </a:pPr>
              <a:endParaRPr lang="en-US" sz="1600">
                <a:solidFill>
                  <a:srgbClr val="000000"/>
                </a:solidFill>
                <a:latin typeface="Arial" panose="020B0604020202020204" pitchFamily="34" charset="0"/>
                <a:ea typeface="ＭＳ Ｐゴシック" panose="020B0600070205080204" pitchFamily="34" charset="-128"/>
                <a:cs typeface="ＭＳ Ｐゴシック" charset="0"/>
              </a:endParaRPr>
            </a:p>
            <a:p>
              <a:pPr eaLnBrk="0" fontAlgn="base" hangingPunct="0">
                <a:spcBef>
                  <a:spcPct val="0"/>
                </a:spcBef>
                <a:spcAft>
                  <a:spcPct val="0"/>
                </a:spcAft>
                <a:defRPr/>
              </a:pPr>
              <a:endParaRPr lang="en-US" sz="1600">
                <a:solidFill>
                  <a:srgbClr val="000000"/>
                </a:solidFill>
                <a:latin typeface="Arial" panose="020B0604020202020204" pitchFamily="34" charset="0"/>
                <a:ea typeface="ＭＳ Ｐゴシック" panose="020B0600070205080204" pitchFamily="34" charset="-128"/>
                <a:cs typeface="ＭＳ Ｐゴシック" charset="0"/>
              </a:endParaRPr>
            </a:p>
            <a:p>
              <a:pPr eaLnBrk="0" fontAlgn="base" hangingPunct="0">
                <a:spcBef>
                  <a:spcPct val="0"/>
                </a:spcBef>
                <a:spcAft>
                  <a:spcPct val="0"/>
                </a:spcAft>
                <a:defRPr/>
              </a:pPr>
              <a:endParaRPr lang="en-US" sz="1600">
                <a:solidFill>
                  <a:srgbClr val="000000"/>
                </a:solidFill>
                <a:latin typeface="Arial" panose="020B0604020202020204" pitchFamily="34" charset="0"/>
                <a:ea typeface="ＭＳ Ｐゴシック" panose="020B0600070205080204" pitchFamily="34" charset="-128"/>
                <a:cs typeface="ＭＳ Ｐゴシック" charset="0"/>
              </a:endParaRPr>
            </a:p>
          </p:txBody>
        </p:sp>
      </p:grpSp>
      <p:pic>
        <p:nvPicPr>
          <p:cNvPr id="94215" name="Picture 11" descr="approx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05050" y="3063875"/>
            <a:ext cx="98425" cy="71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431482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20167"/>
                                        </p:tgtEl>
                                        <p:attrNameLst>
                                          <p:attrName>style.visibility</p:attrName>
                                        </p:attrNameLst>
                                      </p:cBhvr>
                                      <p:to>
                                        <p:strVal val="visible"/>
                                      </p:to>
                                    </p:set>
                                    <p:animEffect transition="in" filter="checkerboard(across)">
                                      <p:cBhvr>
                                        <p:cTn id="7" dur="500"/>
                                        <p:tgtEl>
                                          <p:spTgt spid="220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Box 1"/>
          <p:cNvSpPr txBox="1">
            <a:spLocks noChangeArrowheads="1"/>
          </p:cNvSpPr>
          <p:nvPr/>
        </p:nvSpPr>
        <p:spPr bwMode="auto">
          <a:xfrm>
            <a:off x="1765300" y="292101"/>
            <a:ext cx="60848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a:solidFill>
                  <a:srgbClr val="000000"/>
                </a:solidFill>
              </a:rPr>
              <a:t>Gene Transfer, Sex, and Recombination:</a:t>
            </a:r>
          </a:p>
        </p:txBody>
      </p:sp>
      <p:sp>
        <p:nvSpPr>
          <p:cNvPr id="98306" name="TextBox 2"/>
          <p:cNvSpPr txBox="1">
            <a:spLocks noChangeArrowheads="1"/>
          </p:cNvSpPr>
          <p:nvPr/>
        </p:nvSpPr>
        <p:spPr bwMode="auto">
          <a:xfrm>
            <a:off x="2044700" y="754064"/>
            <a:ext cx="83693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buFont typeface="Arial" charset="0"/>
              <a:buChar char="•"/>
            </a:pPr>
            <a:r>
              <a:rPr lang="en-US" sz="2000" b="1">
                <a:solidFill>
                  <a:srgbClr val="000000"/>
                </a:solidFill>
              </a:rPr>
              <a:t>Inventions do not need to be made sequentially</a:t>
            </a:r>
          </a:p>
          <a:p>
            <a:pPr eaLnBrk="1" fontAlgn="base" hangingPunct="1">
              <a:spcBef>
                <a:spcPct val="0"/>
              </a:spcBef>
              <a:spcAft>
                <a:spcPct val="0"/>
              </a:spcAft>
              <a:buFont typeface="Arial" charset="0"/>
              <a:buChar char="•"/>
            </a:pPr>
            <a:r>
              <a:rPr lang="en-US" sz="2000" b="1">
                <a:solidFill>
                  <a:srgbClr val="000000"/>
                </a:solidFill>
              </a:rPr>
              <a:t>Gene transfer, followed by homologous or non-homologous recombination, allows inventions to be shared across the tree of life </a:t>
            </a:r>
          </a:p>
        </p:txBody>
      </p:sp>
      <p:pic>
        <p:nvPicPr>
          <p:cNvPr id="9830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44800" y="1890714"/>
            <a:ext cx="6756400" cy="4662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1716285"/>
      </p:ext>
    </p:extLst>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a:xfrm>
            <a:off x="2133600" y="228600"/>
            <a:ext cx="7772400" cy="1143000"/>
          </a:xfrm>
        </p:spPr>
        <p:txBody>
          <a:bodyPr/>
          <a:lstStyle/>
          <a:p>
            <a:pPr eaLnBrk="1" hangingPunct="1"/>
            <a:r>
              <a:rPr lang="en-US" sz="2800">
                <a:latin typeface="Times New Roman" charset="0"/>
              </a:rPr>
              <a:t>Aside:    Gene and genome duplication </a:t>
            </a:r>
            <a:br>
              <a:rPr lang="en-US" sz="2800">
                <a:latin typeface="Times New Roman" charset="0"/>
              </a:rPr>
            </a:br>
            <a:r>
              <a:rPr lang="en-US" sz="2800">
                <a:latin typeface="Times New Roman" charset="0"/>
              </a:rPr>
              <a:t>  versus </a:t>
            </a:r>
            <a:br>
              <a:rPr lang="en-US" sz="2800">
                <a:latin typeface="Times New Roman" charset="0"/>
              </a:rPr>
            </a:br>
            <a:r>
              <a:rPr lang="en-US" sz="2800">
                <a:latin typeface="Times New Roman" charset="0"/>
              </a:rPr>
              <a:t>  Horizontal Gene Transfer </a:t>
            </a:r>
          </a:p>
        </p:txBody>
      </p:sp>
      <p:sp>
        <p:nvSpPr>
          <p:cNvPr id="99330" name="TextBox 2"/>
          <p:cNvSpPr txBox="1">
            <a:spLocks noChangeArrowheads="1"/>
          </p:cNvSpPr>
          <p:nvPr/>
        </p:nvSpPr>
        <p:spPr bwMode="auto">
          <a:xfrm>
            <a:off x="3097214" y="276226"/>
            <a:ext cx="1857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b="1">
              <a:solidFill>
                <a:srgbClr val="000000"/>
              </a:solidFill>
              <a:latin typeface="Times New Roman" charset="0"/>
            </a:endParaRPr>
          </a:p>
        </p:txBody>
      </p:sp>
      <p:pic>
        <p:nvPicPr>
          <p:cNvPr id="9933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4351" y="1595438"/>
            <a:ext cx="12442825" cy="318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332" name="TextBox 5"/>
          <p:cNvSpPr txBox="1">
            <a:spLocks noChangeArrowheads="1"/>
          </p:cNvSpPr>
          <p:nvPr/>
        </p:nvSpPr>
        <p:spPr bwMode="auto">
          <a:xfrm>
            <a:off x="2373314" y="4906963"/>
            <a:ext cx="3938877" cy="1200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a:solidFill>
                  <a:srgbClr val="000000"/>
                </a:solidFill>
                <a:latin typeface="Times New Roman" charset="0"/>
              </a:rPr>
              <a:t>Autochtonous gene/genome  </a:t>
            </a:r>
            <a:br>
              <a:rPr lang="en-US" b="1">
                <a:solidFill>
                  <a:srgbClr val="000000"/>
                </a:solidFill>
                <a:latin typeface="Times New Roman" charset="0"/>
              </a:rPr>
            </a:br>
            <a:r>
              <a:rPr lang="en-US" b="1">
                <a:solidFill>
                  <a:srgbClr val="000000"/>
                </a:solidFill>
                <a:latin typeface="Times New Roman" charset="0"/>
              </a:rPr>
              <a:t>duplication are rare </a:t>
            </a:r>
            <a:br>
              <a:rPr lang="en-US" b="1">
                <a:solidFill>
                  <a:srgbClr val="000000"/>
                </a:solidFill>
                <a:latin typeface="Times New Roman" charset="0"/>
              </a:rPr>
            </a:br>
            <a:r>
              <a:rPr lang="en-US" b="1">
                <a:solidFill>
                  <a:srgbClr val="000000"/>
                </a:solidFill>
                <a:latin typeface="Times New Roman" charset="0"/>
              </a:rPr>
              <a:t>in prokaryotes</a:t>
            </a:r>
          </a:p>
        </p:txBody>
      </p:sp>
      <p:sp>
        <p:nvSpPr>
          <p:cNvPr id="99333" name="TextBox 6"/>
          <p:cNvSpPr txBox="1">
            <a:spLocks noChangeArrowheads="1"/>
          </p:cNvSpPr>
          <p:nvPr/>
        </p:nvSpPr>
        <p:spPr bwMode="auto">
          <a:xfrm>
            <a:off x="6845301" y="4930775"/>
            <a:ext cx="3375025" cy="1924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a:solidFill>
                  <a:srgbClr val="000000"/>
                </a:solidFill>
                <a:latin typeface="Times New Roman" charset="0"/>
              </a:rPr>
              <a:t>Gene  family expansion through horizontal gene transfer –</a:t>
            </a:r>
          </a:p>
          <a:p>
            <a:pPr eaLnBrk="1" fontAlgn="base" hangingPunct="1">
              <a:spcBef>
                <a:spcPct val="0"/>
              </a:spcBef>
              <a:spcAft>
                <a:spcPct val="0"/>
              </a:spcAft>
            </a:pPr>
            <a:r>
              <a:rPr lang="en-US" b="1">
                <a:solidFill>
                  <a:srgbClr val="000000"/>
                </a:solidFill>
                <a:latin typeface="Times New Roman" charset="0"/>
              </a:rPr>
              <a:t>the most common process in prokaryotes </a:t>
            </a:r>
          </a:p>
        </p:txBody>
      </p:sp>
    </p:spTree>
    <p:extLst>
      <p:ext uri="{BB962C8B-B14F-4D97-AF65-F5344CB8AC3E}">
        <p14:creationId xmlns:p14="http://schemas.microsoft.com/office/powerpoint/2010/main" val="26612348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Box 1"/>
          <p:cNvSpPr txBox="1">
            <a:spLocks noChangeArrowheads="1"/>
          </p:cNvSpPr>
          <p:nvPr/>
        </p:nvSpPr>
        <p:spPr bwMode="auto">
          <a:xfrm>
            <a:off x="1716088" y="252413"/>
            <a:ext cx="631190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22" tIns="45662" rIns="91322" bIns="4566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srgbClr val="000000"/>
                </a:solidFill>
              </a:rPr>
              <a:t>Horizontal Gene Transfer (HGT) and the </a:t>
            </a:r>
          </a:p>
          <a:p>
            <a:pPr eaLnBrk="1" fontAlgn="base" hangingPunct="1">
              <a:spcBef>
                <a:spcPct val="0"/>
              </a:spcBef>
              <a:spcAft>
                <a:spcPct val="0"/>
              </a:spcAft>
            </a:pPr>
            <a:r>
              <a:rPr lang="en-US">
                <a:solidFill>
                  <a:srgbClr val="000000"/>
                </a:solidFill>
              </a:rPr>
              <a:t>Acquisition of New Capabilities </a:t>
            </a:r>
          </a:p>
        </p:txBody>
      </p:sp>
      <p:sp>
        <p:nvSpPr>
          <p:cNvPr id="100354" name="TextBox 2"/>
          <p:cNvSpPr txBox="1">
            <a:spLocks noChangeArrowheads="1"/>
          </p:cNvSpPr>
          <p:nvPr/>
        </p:nvSpPr>
        <p:spPr bwMode="auto">
          <a:xfrm>
            <a:off x="1727200" y="1136650"/>
            <a:ext cx="8877300" cy="313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22" tIns="45662" rIns="91322" bIns="45662">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buFont typeface="Arial" charset="0"/>
              <a:buChar char="•"/>
            </a:pPr>
            <a:r>
              <a:rPr lang="en-US" sz="1800">
                <a:solidFill>
                  <a:srgbClr val="000000"/>
                </a:solidFill>
              </a:rPr>
              <a:t>Most important process to adapt microorganisms to new environments.</a:t>
            </a:r>
            <a:br>
              <a:rPr lang="en-US" sz="1800">
                <a:solidFill>
                  <a:srgbClr val="000000"/>
                </a:solidFill>
              </a:rPr>
            </a:br>
            <a:r>
              <a:rPr lang="en-US" sz="1800">
                <a:solidFill>
                  <a:srgbClr val="000000"/>
                </a:solidFill>
              </a:rPr>
              <a:t>E.g.:  Antibiotic and heavy metal resistance, </a:t>
            </a:r>
            <a:br>
              <a:rPr lang="en-US" sz="1800">
                <a:solidFill>
                  <a:srgbClr val="000000"/>
                </a:solidFill>
              </a:rPr>
            </a:br>
            <a:r>
              <a:rPr lang="en-US" sz="1800">
                <a:solidFill>
                  <a:srgbClr val="000000"/>
                </a:solidFill>
              </a:rPr>
              <a:t>pathways that allow acquisition and breakdown of new substrates. </a:t>
            </a:r>
            <a:br>
              <a:rPr lang="en-US" sz="1800">
                <a:solidFill>
                  <a:srgbClr val="000000"/>
                </a:solidFill>
              </a:rPr>
            </a:br>
            <a:endParaRPr lang="en-US" sz="1800">
              <a:solidFill>
                <a:srgbClr val="000000"/>
              </a:solidFill>
            </a:endParaRPr>
          </a:p>
          <a:p>
            <a:pPr eaLnBrk="1" fontAlgn="base" hangingPunct="1">
              <a:spcBef>
                <a:spcPct val="0"/>
              </a:spcBef>
              <a:spcAft>
                <a:spcPct val="0"/>
              </a:spcAft>
              <a:buFont typeface="Arial" charset="0"/>
              <a:buChar char="•"/>
            </a:pPr>
            <a:r>
              <a:rPr lang="en-US" sz="1800">
                <a:solidFill>
                  <a:srgbClr val="000000"/>
                </a:solidFill>
              </a:rPr>
              <a:t>Creation of new metabolic pathways. </a:t>
            </a:r>
            <a:br>
              <a:rPr lang="en-US" sz="1800">
                <a:solidFill>
                  <a:srgbClr val="000000"/>
                </a:solidFill>
              </a:rPr>
            </a:br>
            <a:endParaRPr lang="en-US" sz="1800">
              <a:solidFill>
                <a:srgbClr val="000000"/>
              </a:solidFill>
            </a:endParaRPr>
          </a:p>
          <a:p>
            <a:pPr eaLnBrk="1" fontAlgn="base" hangingPunct="1">
              <a:spcBef>
                <a:spcPct val="0"/>
              </a:spcBef>
              <a:spcAft>
                <a:spcPct val="0"/>
              </a:spcAft>
              <a:buFont typeface="Arial" charset="0"/>
              <a:buChar char="•"/>
            </a:pPr>
            <a:r>
              <a:rPr lang="en-US" sz="1800">
                <a:solidFill>
                  <a:srgbClr val="000000"/>
                </a:solidFill>
              </a:rPr>
              <a:t>HGT not autochthonous gene duplication is the main </a:t>
            </a:r>
            <a:br>
              <a:rPr lang="en-US" sz="1800">
                <a:solidFill>
                  <a:srgbClr val="000000"/>
                </a:solidFill>
              </a:rPr>
            </a:br>
            <a:r>
              <a:rPr lang="en-US" sz="1800">
                <a:solidFill>
                  <a:srgbClr val="000000"/>
                </a:solidFill>
              </a:rPr>
              <a:t>process of gene family expansion in prokaryotes. </a:t>
            </a:r>
          </a:p>
          <a:p>
            <a:pPr eaLnBrk="1" fontAlgn="base" hangingPunct="1">
              <a:spcBef>
                <a:spcPct val="0"/>
              </a:spcBef>
              <a:spcAft>
                <a:spcPct val="0"/>
              </a:spcAft>
              <a:buFont typeface="Arial" charset="0"/>
              <a:buChar char="•"/>
            </a:pPr>
            <a:endParaRPr lang="en-US" sz="1800">
              <a:solidFill>
                <a:srgbClr val="000000"/>
              </a:solidFill>
            </a:endParaRPr>
          </a:p>
          <a:p>
            <a:pPr eaLnBrk="1" fontAlgn="base" hangingPunct="1">
              <a:spcBef>
                <a:spcPct val="0"/>
              </a:spcBef>
              <a:spcAft>
                <a:spcPct val="0"/>
              </a:spcAft>
              <a:buFont typeface="Arial" charset="0"/>
              <a:buChar char="•"/>
            </a:pPr>
            <a:r>
              <a:rPr lang="en-US" sz="1800">
                <a:solidFill>
                  <a:srgbClr val="000000"/>
                </a:solidFill>
              </a:rPr>
              <a:t>Also important in the recent evolution of multicellular eukaryotes </a:t>
            </a:r>
            <a:br>
              <a:rPr lang="en-US" sz="1800">
                <a:solidFill>
                  <a:srgbClr val="000000"/>
                </a:solidFill>
              </a:rPr>
            </a:br>
            <a:r>
              <a:rPr lang="en-US" sz="1800">
                <a:solidFill>
                  <a:srgbClr val="000000"/>
                </a:solidFill>
              </a:rPr>
              <a:t>(HGT between fish species and between grasses). </a:t>
            </a:r>
          </a:p>
        </p:txBody>
      </p:sp>
      <p:sp>
        <p:nvSpPr>
          <p:cNvPr id="6" name="TextBox 5"/>
          <p:cNvSpPr txBox="1"/>
          <p:nvPr/>
        </p:nvSpPr>
        <p:spPr>
          <a:xfrm>
            <a:off x="1714500" y="4406900"/>
            <a:ext cx="8877300" cy="1538766"/>
          </a:xfrm>
          <a:prstGeom prst="rect">
            <a:avLst/>
          </a:prstGeom>
          <a:noFill/>
        </p:spPr>
        <p:txBody>
          <a:bodyPr lIns="91322" tIns="45662" rIns="91322" bIns="45662">
            <a:spAutoFit/>
          </a:bodyPr>
          <a:lstStyle/>
          <a:p>
            <a:pPr eaLnBrk="0" fontAlgn="base" hangingPunct="0">
              <a:spcBef>
                <a:spcPct val="0"/>
              </a:spcBef>
              <a:spcAft>
                <a:spcPct val="0"/>
              </a:spcAft>
              <a:defRPr/>
            </a:pPr>
            <a:r>
              <a:rPr lang="en-US" sz="2200" b="1" dirty="0">
                <a:solidFill>
                  <a:srgbClr val="000000"/>
                </a:solidFill>
                <a:latin typeface="Arial" pitchFamily="-65" charset="0"/>
                <a:ea typeface="ＭＳ Ｐゴシック" panose="020B0600070205080204" pitchFamily="34" charset="-128"/>
              </a:rPr>
              <a:t>Selection acts on the </a:t>
            </a:r>
            <a:r>
              <a:rPr lang="en-US" sz="2200" b="1" dirty="0" err="1">
                <a:solidFill>
                  <a:srgbClr val="000000"/>
                </a:solidFill>
                <a:latin typeface="Arial" pitchFamily="-65" charset="0"/>
                <a:ea typeface="ＭＳ Ｐゴシック" panose="020B0600070205080204" pitchFamily="34" charset="-128"/>
              </a:rPr>
              <a:t>Holobiont</a:t>
            </a:r>
            <a:r>
              <a:rPr lang="en-US" sz="2200" b="1" dirty="0">
                <a:solidFill>
                  <a:srgbClr val="000000"/>
                </a:solidFill>
                <a:latin typeface="Arial" pitchFamily="-65" charset="0"/>
                <a:ea typeface="ＭＳ Ｐゴシック" panose="020B0600070205080204" pitchFamily="34" charset="-128"/>
              </a:rPr>
              <a:t> </a:t>
            </a:r>
            <a:r>
              <a:rPr lang="en-US" sz="2200" dirty="0">
                <a:solidFill>
                  <a:srgbClr val="000000"/>
                </a:solidFill>
                <a:latin typeface="Arial" pitchFamily="-65" charset="0"/>
                <a:ea typeface="ＭＳ Ｐゴシック" panose="020B0600070205080204" pitchFamily="34" charset="-128"/>
              </a:rPr>
              <a:t>(= Host + </a:t>
            </a:r>
            <a:r>
              <a:rPr lang="en-US" sz="2200" dirty="0" err="1">
                <a:solidFill>
                  <a:srgbClr val="000000"/>
                </a:solidFill>
                <a:latin typeface="Arial" pitchFamily="-65" charset="0"/>
                <a:ea typeface="ＭＳ Ｐゴシック" panose="020B0600070205080204" pitchFamily="34" charset="-128"/>
              </a:rPr>
              <a:t>Symbionts</a:t>
            </a:r>
            <a:r>
              <a:rPr lang="en-US" sz="2200" dirty="0">
                <a:solidFill>
                  <a:srgbClr val="000000"/>
                </a:solidFill>
                <a:latin typeface="Arial" pitchFamily="-65" charset="0"/>
                <a:ea typeface="ＭＳ Ｐゴシック" panose="020B0600070205080204" pitchFamily="34" charset="-128"/>
              </a:rPr>
              <a:t>)</a:t>
            </a:r>
          </a:p>
          <a:p>
            <a:pPr eaLnBrk="0" fontAlgn="base" hangingPunct="0">
              <a:spcBef>
                <a:spcPct val="0"/>
              </a:spcBef>
              <a:spcAft>
                <a:spcPct val="0"/>
              </a:spcAft>
              <a:defRPr/>
            </a:pPr>
            <a:r>
              <a:rPr lang="en-US" sz="2400" dirty="0">
                <a:solidFill>
                  <a:srgbClr val="000000"/>
                </a:solidFill>
                <a:latin typeface="Arial" pitchFamily="-65" charset="0"/>
                <a:ea typeface="ＭＳ Ｐゴシック" panose="020B0600070205080204" pitchFamily="34" charset="-128"/>
              </a:rPr>
              <a:t> </a:t>
            </a:r>
          </a:p>
          <a:p>
            <a:pPr marL="285381" indent="-285381" eaLnBrk="0" fontAlgn="base" hangingPunct="0">
              <a:spcBef>
                <a:spcPct val="0"/>
              </a:spcBef>
              <a:spcAft>
                <a:spcPct val="0"/>
              </a:spcAft>
              <a:buFont typeface="Arial"/>
              <a:buChar char="•"/>
              <a:defRPr/>
            </a:pPr>
            <a:r>
              <a:rPr lang="en-US" sz="2400" dirty="0">
                <a:solidFill>
                  <a:srgbClr val="000000"/>
                </a:solidFill>
                <a:latin typeface="Arial" pitchFamily="-65" charset="0"/>
                <a:ea typeface="ＭＳ Ｐゴシック" panose="020B0600070205080204" pitchFamily="34" charset="-128"/>
              </a:rPr>
              <a:t>To adapt to new conditions, new </a:t>
            </a:r>
            <a:r>
              <a:rPr lang="en-US" sz="2400" dirty="0" err="1">
                <a:solidFill>
                  <a:srgbClr val="000000"/>
                </a:solidFill>
                <a:latin typeface="Arial" pitchFamily="-65" charset="0"/>
                <a:ea typeface="ＭＳ Ｐゴシック" panose="020B0600070205080204" pitchFamily="34" charset="-128"/>
              </a:rPr>
              <a:t>symbionts</a:t>
            </a:r>
            <a:r>
              <a:rPr lang="en-US" sz="2400" dirty="0">
                <a:solidFill>
                  <a:srgbClr val="000000"/>
                </a:solidFill>
                <a:latin typeface="Arial" pitchFamily="-65" charset="0"/>
                <a:ea typeface="ＭＳ Ｐゴシック" panose="020B0600070205080204" pitchFamily="34" charset="-128"/>
              </a:rPr>
              <a:t> can be acquired, or existing </a:t>
            </a:r>
            <a:r>
              <a:rPr lang="en-US" sz="2400" dirty="0" err="1">
                <a:solidFill>
                  <a:srgbClr val="000000"/>
                </a:solidFill>
                <a:latin typeface="Arial" pitchFamily="-65" charset="0"/>
                <a:ea typeface="ＭＳ Ｐゴシック" panose="020B0600070205080204" pitchFamily="34" charset="-128"/>
              </a:rPr>
              <a:t>symbionts</a:t>
            </a:r>
            <a:r>
              <a:rPr lang="en-US" sz="2400" dirty="0">
                <a:solidFill>
                  <a:srgbClr val="000000"/>
                </a:solidFill>
                <a:latin typeface="Arial" pitchFamily="-65" charset="0"/>
                <a:ea typeface="ＭＳ Ｐゴシック" panose="020B0600070205080204" pitchFamily="34" charset="-128"/>
              </a:rPr>
              <a:t> can acquire new genes through HGT. </a:t>
            </a:r>
          </a:p>
        </p:txBody>
      </p:sp>
      <p:sp>
        <p:nvSpPr>
          <p:cNvPr id="100356" name="TextBox 6"/>
          <p:cNvSpPr txBox="1">
            <a:spLocks noChangeArrowheads="1"/>
          </p:cNvSpPr>
          <p:nvPr/>
        </p:nvSpPr>
        <p:spPr bwMode="auto">
          <a:xfrm>
            <a:off x="6230938" y="5902325"/>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2" tIns="45662" rIns="91322" bIns="4566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800">
              <a:solidFill>
                <a:srgbClr val="000000"/>
              </a:solidFill>
            </a:endParaRPr>
          </a:p>
        </p:txBody>
      </p:sp>
      <p:pic>
        <p:nvPicPr>
          <p:cNvPr id="10035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89975" y="2044701"/>
            <a:ext cx="1866900" cy="162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1916906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93126" y="768351"/>
            <a:ext cx="2085975" cy="386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378" name="TextBox 3"/>
          <p:cNvSpPr txBox="1">
            <a:spLocks noChangeArrowheads="1"/>
          </p:cNvSpPr>
          <p:nvPr/>
        </p:nvSpPr>
        <p:spPr bwMode="auto">
          <a:xfrm>
            <a:off x="1651001" y="141289"/>
            <a:ext cx="5529263"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7" tIns="45693" rIns="91387" bIns="45693">
            <a:spAutoFit/>
          </a:bodyPr>
          <a:lstStyle>
            <a:lvl1pPr defTabSz="452438" eaLnBrk="0" hangingPunct="0">
              <a:defRPr sz="2400">
                <a:solidFill>
                  <a:schemeClr val="tx1"/>
                </a:solidFill>
                <a:latin typeface="Arial" charset="0"/>
                <a:ea typeface="ＭＳ Ｐゴシック" charset="0"/>
                <a:cs typeface="ＭＳ Ｐゴシック" charset="0"/>
              </a:defRPr>
            </a:lvl1pPr>
            <a:lvl2pPr marL="742950" indent="-285750" defTabSz="452438" eaLnBrk="0" hangingPunct="0">
              <a:defRPr sz="2400">
                <a:solidFill>
                  <a:schemeClr val="tx1"/>
                </a:solidFill>
                <a:latin typeface="Arial" charset="0"/>
                <a:ea typeface="ＭＳ Ｐゴシック" charset="0"/>
              </a:defRPr>
            </a:lvl2pPr>
            <a:lvl3pPr marL="1143000" indent="-228600" defTabSz="452438" eaLnBrk="0" hangingPunct="0">
              <a:defRPr sz="2400">
                <a:solidFill>
                  <a:schemeClr val="tx1"/>
                </a:solidFill>
                <a:latin typeface="Arial" charset="0"/>
                <a:ea typeface="ＭＳ Ｐゴシック" charset="0"/>
              </a:defRPr>
            </a:lvl3pPr>
            <a:lvl4pPr marL="1600200" indent="-228600" defTabSz="452438" eaLnBrk="0" hangingPunct="0">
              <a:defRPr sz="2400">
                <a:solidFill>
                  <a:schemeClr val="tx1"/>
                </a:solidFill>
                <a:latin typeface="Arial" charset="0"/>
                <a:ea typeface="ＭＳ Ｐゴシック" charset="0"/>
              </a:defRPr>
            </a:lvl4pPr>
            <a:lvl5pPr marL="2057400" indent="-228600" defTabSz="452438" eaLnBrk="0" hangingPunct="0">
              <a:defRPr sz="2400">
                <a:solidFill>
                  <a:schemeClr val="tx1"/>
                </a:solidFill>
                <a:latin typeface="Arial"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200">
                <a:solidFill>
                  <a:srgbClr val="000000"/>
                </a:solidFill>
              </a:rPr>
              <a:t>Gene Transfer in Eukaryotes</a:t>
            </a:r>
          </a:p>
        </p:txBody>
      </p:sp>
      <p:pic>
        <p:nvPicPr>
          <p:cNvPr id="10137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90675" y="4360864"/>
            <a:ext cx="2825750" cy="2497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380" name="TextBox 6"/>
          <p:cNvSpPr txBox="1">
            <a:spLocks noChangeArrowheads="1"/>
          </p:cNvSpPr>
          <p:nvPr/>
        </p:nvSpPr>
        <p:spPr bwMode="auto">
          <a:xfrm>
            <a:off x="4354514" y="4381500"/>
            <a:ext cx="1838325" cy="922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7" tIns="45693" rIns="91387" bIns="45693">
            <a:spAutoFit/>
          </a:bodyPr>
          <a:lstStyle>
            <a:lvl1pPr defTabSz="452438" eaLnBrk="0" hangingPunct="0">
              <a:defRPr sz="2400">
                <a:solidFill>
                  <a:schemeClr val="tx1"/>
                </a:solidFill>
                <a:latin typeface="Arial" charset="0"/>
                <a:ea typeface="ＭＳ Ｐゴシック" charset="0"/>
                <a:cs typeface="ＭＳ Ｐゴシック" charset="0"/>
              </a:defRPr>
            </a:lvl1pPr>
            <a:lvl2pPr marL="742950" indent="-285750" defTabSz="452438" eaLnBrk="0" hangingPunct="0">
              <a:defRPr sz="2400">
                <a:solidFill>
                  <a:schemeClr val="tx1"/>
                </a:solidFill>
                <a:latin typeface="Arial" charset="0"/>
                <a:ea typeface="ＭＳ Ｐゴシック" charset="0"/>
              </a:defRPr>
            </a:lvl2pPr>
            <a:lvl3pPr marL="1143000" indent="-228600" defTabSz="452438" eaLnBrk="0" hangingPunct="0">
              <a:defRPr sz="2400">
                <a:solidFill>
                  <a:schemeClr val="tx1"/>
                </a:solidFill>
                <a:latin typeface="Arial" charset="0"/>
                <a:ea typeface="ＭＳ Ｐゴシック" charset="0"/>
              </a:defRPr>
            </a:lvl3pPr>
            <a:lvl4pPr marL="1600200" indent="-228600" defTabSz="452438" eaLnBrk="0" hangingPunct="0">
              <a:defRPr sz="2400">
                <a:solidFill>
                  <a:schemeClr val="tx1"/>
                </a:solidFill>
                <a:latin typeface="Arial" charset="0"/>
                <a:ea typeface="ＭＳ Ｐゴシック" charset="0"/>
              </a:defRPr>
            </a:lvl4pPr>
            <a:lvl5pPr marL="2057400" indent="-228600" defTabSz="452438" eaLnBrk="0" hangingPunct="0">
              <a:defRPr sz="2400">
                <a:solidFill>
                  <a:schemeClr val="tx1"/>
                </a:solidFill>
                <a:latin typeface="Arial"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rPr>
              <a:t>Bacterial parasites on red algae </a:t>
            </a:r>
          </a:p>
        </p:txBody>
      </p:sp>
      <p:sp>
        <p:nvSpPr>
          <p:cNvPr id="101381" name="TextBox 7"/>
          <p:cNvSpPr txBox="1">
            <a:spLocks noChangeArrowheads="1"/>
          </p:cNvSpPr>
          <p:nvPr/>
        </p:nvSpPr>
        <p:spPr bwMode="auto">
          <a:xfrm>
            <a:off x="5856288" y="5303839"/>
            <a:ext cx="735992" cy="3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7" tIns="45693" rIns="91387" bIns="45693">
            <a:spAutoFit/>
          </a:bodyPr>
          <a:lstStyle>
            <a:lvl1pPr defTabSz="452438" eaLnBrk="0" hangingPunct="0">
              <a:defRPr sz="2400">
                <a:solidFill>
                  <a:schemeClr val="tx1"/>
                </a:solidFill>
                <a:latin typeface="Arial" charset="0"/>
                <a:ea typeface="ＭＳ Ｐゴシック" charset="0"/>
                <a:cs typeface="ＭＳ Ｐゴシック" charset="0"/>
              </a:defRPr>
            </a:lvl1pPr>
            <a:lvl2pPr marL="742950" indent="-285750" defTabSz="452438" eaLnBrk="0" hangingPunct="0">
              <a:defRPr sz="2400">
                <a:solidFill>
                  <a:schemeClr val="tx1"/>
                </a:solidFill>
                <a:latin typeface="Arial" charset="0"/>
                <a:ea typeface="ＭＳ Ｐゴシック" charset="0"/>
              </a:defRPr>
            </a:lvl2pPr>
            <a:lvl3pPr marL="1143000" indent="-228600" defTabSz="452438" eaLnBrk="0" hangingPunct="0">
              <a:defRPr sz="2400">
                <a:solidFill>
                  <a:schemeClr val="tx1"/>
                </a:solidFill>
                <a:latin typeface="Arial" charset="0"/>
                <a:ea typeface="ＭＳ Ｐゴシック" charset="0"/>
              </a:defRPr>
            </a:lvl3pPr>
            <a:lvl4pPr marL="1600200" indent="-228600" defTabSz="452438" eaLnBrk="0" hangingPunct="0">
              <a:defRPr sz="2400">
                <a:solidFill>
                  <a:schemeClr val="tx1"/>
                </a:solidFill>
                <a:latin typeface="Arial" charset="0"/>
                <a:ea typeface="ＭＳ Ｐゴシック" charset="0"/>
              </a:defRPr>
            </a:lvl4pPr>
            <a:lvl5pPr marL="2057400" indent="-228600" defTabSz="452438" eaLnBrk="0" hangingPunct="0">
              <a:defRPr sz="2400">
                <a:solidFill>
                  <a:schemeClr val="tx1"/>
                </a:solidFill>
                <a:latin typeface="Arial"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a:solidFill>
                  <a:srgbClr val="000000"/>
                </a:solidFill>
              </a:rPr>
              <a:t>HGT </a:t>
            </a:r>
          </a:p>
        </p:txBody>
      </p:sp>
      <p:sp>
        <p:nvSpPr>
          <p:cNvPr id="101382" name="TextBox 8"/>
          <p:cNvSpPr txBox="1">
            <a:spLocks noChangeArrowheads="1"/>
          </p:cNvSpPr>
          <p:nvPr/>
        </p:nvSpPr>
        <p:spPr bwMode="auto">
          <a:xfrm>
            <a:off x="6902451" y="5499101"/>
            <a:ext cx="159067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7" tIns="45693" rIns="91387" bIns="45693">
            <a:spAutoFit/>
          </a:bodyPr>
          <a:lstStyle>
            <a:lvl1pPr defTabSz="452438" eaLnBrk="0" hangingPunct="0">
              <a:defRPr sz="2400">
                <a:solidFill>
                  <a:schemeClr val="tx1"/>
                </a:solidFill>
                <a:latin typeface="Arial" charset="0"/>
                <a:ea typeface="ＭＳ Ｐゴシック" charset="0"/>
                <a:cs typeface="ＭＳ Ｐゴシック" charset="0"/>
              </a:defRPr>
            </a:lvl1pPr>
            <a:lvl2pPr marL="742950" indent="-285750" defTabSz="452438" eaLnBrk="0" hangingPunct="0">
              <a:defRPr sz="2400">
                <a:solidFill>
                  <a:schemeClr val="tx1"/>
                </a:solidFill>
                <a:latin typeface="Arial" charset="0"/>
                <a:ea typeface="ＭＳ Ｐゴシック" charset="0"/>
              </a:defRPr>
            </a:lvl2pPr>
            <a:lvl3pPr marL="1143000" indent="-228600" defTabSz="452438" eaLnBrk="0" hangingPunct="0">
              <a:defRPr sz="2400">
                <a:solidFill>
                  <a:schemeClr val="tx1"/>
                </a:solidFill>
                <a:latin typeface="Arial" charset="0"/>
                <a:ea typeface="ＭＳ Ｐゴシック" charset="0"/>
              </a:defRPr>
            </a:lvl3pPr>
            <a:lvl4pPr marL="1600200" indent="-228600" defTabSz="452438" eaLnBrk="0" hangingPunct="0">
              <a:defRPr sz="2400">
                <a:solidFill>
                  <a:schemeClr val="tx1"/>
                </a:solidFill>
                <a:latin typeface="Arial" charset="0"/>
                <a:ea typeface="ＭＳ Ｐゴシック" charset="0"/>
              </a:defRPr>
            </a:lvl4pPr>
            <a:lvl5pPr marL="2057400" indent="-228600" defTabSz="452438" eaLnBrk="0" hangingPunct="0">
              <a:defRPr sz="2400">
                <a:solidFill>
                  <a:schemeClr val="tx1"/>
                </a:solidFill>
                <a:latin typeface="Arial"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rPr>
              <a:t>Human gut symbiont</a:t>
            </a:r>
          </a:p>
        </p:txBody>
      </p:sp>
      <p:sp>
        <p:nvSpPr>
          <p:cNvPr id="11" name="Circular Arrow 10"/>
          <p:cNvSpPr/>
          <p:nvPr/>
        </p:nvSpPr>
        <p:spPr bwMode="auto">
          <a:xfrm rot="3174180" flipV="1">
            <a:off x="4795838" y="3757613"/>
            <a:ext cx="2728912" cy="2309812"/>
          </a:xfrm>
          <a:prstGeom prst="circularArrow">
            <a:avLst>
              <a:gd name="adj1" fmla="val 4676"/>
              <a:gd name="adj2" fmla="val 1142319"/>
              <a:gd name="adj3" fmla="val 20452522"/>
              <a:gd name="adj4" fmla="val 14920034"/>
              <a:gd name="adj5" fmla="val 12500"/>
            </a:avLst>
          </a:prstGeom>
          <a:solidFill>
            <a:srgbClr val="FF6600"/>
          </a:solidFill>
          <a:ln w="9525" cap="flat" cmpd="sng" algn="ctr">
            <a:noFill/>
            <a:prstDash val="solid"/>
            <a:round/>
            <a:headEnd type="none" w="med" len="med"/>
            <a:tailEnd type="none" w="med" len="med"/>
          </a:ln>
          <a:effectLst/>
        </p:spPr>
        <p:txBody>
          <a:bodyPr lIns="91387" tIns="45693" rIns="91387" bIns="45693"/>
          <a:lstStyle/>
          <a:p>
            <a:pPr defTabSz="913865" eaLnBrk="0" fontAlgn="base" hangingPunct="0">
              <a:spcBef>
                <a:spcPct val="0"/>
              </a:spcBef>
              <a:spcAft>
                <a:spcPct val="0"/>
              </a:spcAft>
              <a:defRPr/>
            </a:pPr>
            <a:endParaRPr lang="en-US" sz="2400">
              <a:solidFill>
                <a:srgbClr val="000000"/>
              </a:solidFill>
              <a:latin typeface="Arial" pitchFamily="92" charset="0"/>
              <a:ea typeface="ＭＳ Ｐゴシック" charset="0"/>
              <a:cs typeface="ＭＳ Ｐゴシック" charset="0"/>
            </a:endParaRPr>
          </a:p>
        </p:txBody>
      </p:sp>
      <p:pic>
        <p:nvPicPr>
          <p:cNvPr id="10138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93125" y="4664076"/>
            <a:ext cx="2025650" cy="2093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1385"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33550" y="827089"/>
            <a:ext cx="3721100" cy="126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6"/>
          <a:stretch>
            <a:fillRect/>
          </a:stretch>
        </p:blipFill>
        <p:spPr>
          <a:xfrm>
            <a:off x="1733550" y="2286001"/>
            <a:ext cx="6343650" cy="1725613"/>
          </a:xfrm>
          <a:prstGeom prst="rect">
            <a:avLst/>
          </a:prstGeom>
          <a:ln>
            <a:noFill/>
          </a:ln>
          <a:effectLst>
            <a:outerShdw blurRad="292100" dist="304800" dir="4200000" sx="50000" sy="50000" algn="tl" rotWithShape="0">
              <a:srgbClr val="333333">
                <a:alpha val="78000"/>
              </a:srgbClr>
            </a:outerShdw>
          </a:effectLst>
        </p:spPr>
      </p:pic>
    </p:spTree>
    <p:extLst>
      <p:ext uri="{BB962C8B-B14F-4D97-AF65-F5344CB8AC3E}">
        <p14:creationId xmlns:p14="http://schemas.microsoft.com/office/powerpoint/2010/main" val="3147554968"/>
      </p:ext>
    </p:extLst>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763714" y="4602163"/>
            <a:ext cx="6681787" cy="2176462"/>
          </a:xfrm>
          <a:prstGeom prst="rect">
            <a:avLst/>
          </a:prstGeom>
        </p:spPr>
        <p:style>
          <a:lnRef idx="1">
            <a:schemeClr val="accent3"/>
          </a:lnRef>
          <a:fillRef idx="2">
            <a:schemeClr val="accent3"/>
          </a:fillRef>
          <a:effectRef idx="1">
            <a:schemeClr val="accent3"/>
          </a:effectRef>
          <a:fontRef idx="minor">
            <a:schemeClr val="dk1"/>
          </a:fontRef>
        </p:style>
      </p:pic>
      <p:sp>
        <p:nvSpPr>
          <p:cNvPr id="102403" name="TextBox 3"/>
          <p:cNvSpPr txBox="1">
            <a:spLocks noChangeArrowheads="1"/>
          </p:cNvSpPr>
          <p:nvPr/>
        </p:nvSpPr>
        <p:spPr bwMode="auto">
          <a:xfrm>
            <a:off x="1524001" y="-47625"/>
            <a:ext cx="8755063"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a:solidFill>
                  <a:srgbClr val="000000"/>
                </a:solidFill>
              </a:rPr>
              <a:t>Gene Transfer in Eukaryotes – Example 2</a:t>
            </a:r>
          </a:p>
        </p:txBody>
      </p:sp>
      <p:sp>
        <p:nvSpPr>
          <p:cNvPr id="102404" name="Rectangle 11"/>
          <p:cNvSpPr>
            <a:spLocks noChangeArrowheads="1"/>
          </p:cNvSpPr>
          <p:nvPr/>
        </p:nvSpPr>
        <p:spPr bwMode="auto">
          <a:xfrm>
            <a:off x="1763713" y="5421314"/>
            <a:ext cx="720325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454025" eaLnBrk="0" fontAlgn="base" hangingPunct="0">
              <a:spcBef>
                <a:spcPct val="0"/>
              </a:spcBef>
              <a:spcAft>
                <a:spcPct val="0"/>
              </a:spcAft>
            </a:pPr>
            <a:r>
              <a:rPr lang="en-US" sz="2400">
                <a:solidFill>
                  <a:srgbClr val="000000"/>
                </a:solidFill>
                <a:latin typeface="Arial" panose="020B0604020202020204" pitchFamily="34" charset="0"/>
                <a:ea typeface="ＭＳ Ｐゴシック" charset="0"/>
                <a:cs typeface="ＭＳ Ｐゴシック" charset="0"/>
              </a:rPr>
              <a:t>Eric H. Roalson Current Biology Vol 22 No 5 R162  </a:t>
            </a:r>
          </a:p>
        </p:txBody>
      </p:sp>
      <p:sp>
        <p:nvSpPr>
          <p:cNvPr id="15" name="Rectangle 14"/>
          <p:cNvSpPr/>
          <p:nvPr/>
        </p:nvSpPr>
        <p:spPr>
          <a:xfrm>
            <a:off x="1731964" y="2524125"/>
            <a:ext cx="8607425" cy="1938338"/>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defTabSz="454025" eaLnBrk="0" fontAlgn="base" hangingPunct="0">
              <a:spcBef>
                <a:spcPct val="0"/>
              </a:spcBef>
              <a:spcAft>
                <a:spcPct val="0"/>
              </a:spcAft>
              <a:defRPr/>
            </a:pPr>
            <a:r>
              <a:rPr lang="en-US" sz="2000" dirty="0" err="1">
                <a:solidFill>
                  <a:srgbClr val="000000"/>
                </a:solidFill>
                <a:latin typeface="Times New Roman"/>
                <a:ea typeface="ＭＳ Ｐゴシック"/>
              </a:rPr>
              <a:t>Curr</a:t>
            </a:r>
            <a:r>
              <a:rPr lang="en-US" sz="2000" dirty="0">
                <a:solidFill>
                  <a:srgbClr val="000000"/>
                </a:solidFill>
                <a:latin typeface="Times New Roman"/>
                <a:ea typeface="ＭＳ Ｐゴシック"/>
              </a:rPr>
              <a:t> Biol. 2012 Mar 6;22(5):445-9. </a:t>
            </a:r>
            <a:r>
              <a:rPr lang="en-US" sz="2000" dirty="0" err="1">
                <a:solidFill>
                  <a:srgbClr val="000000"/>
                </a:solidFill>
                <a:latin typeface="Times New Roman"/>
                <a:ea typeface="ＭＳ Ｐゴシック"/>
              </a:rPr>
              <a:t>Epub</a:t>
            </a:r>
            <a:r>
              <a:rPr lang="en-US" sz="2000" dirty="0">
                <a:solidFill>
                  <a:srgbClr val="000000"/>
                </a:solidFill>
                <a:latin typeface="Times New Roman"/>
                <a:ea typeface="ＭＳ Ｐゴシック"/>
              </a:rPr>
              <a:t> 2012 Feb 16.</a:t>
            </a:r>
          </a:p>
          <a:p>
            <a:pPr defTabSz="454025" eaLnBrk="0" fontAlgn="base" hangingPunct="0">
              <a:spcBef>
                <a:spcPct val="0"/>
              </a:spcBef>
              <a:spcAft>
                <a:spcPct val="0"/>
              </a:spcAft>
              <a:defRPr/>
            </a:pPr>
            <a:r>
              <a:rPr lang="en-US" sz="2800" b="1" dirty="0">
                <a:solidFill>
                  <a:srgbClr val="000000"/>
                </a:solidFill>
                <a:latin typeface="Times New Roman"/>
                <a:ea typeface="ＭＳ Ｐゴシック"/>
              </a:rPr>
              <a:t>Adaptive Evolution of C(4) Photosynthesis</a:t>
            </a:r>
            <a:br>
              <a:rPr lang="en-US" sz="2800" b="1" dirty="0">
                <a:solidFill>
                  <a:srgbClr val="000000"/>
                </a:solidFill>
                <a:latin typeface="Times New Roman"/>
                <a:ea typeface="ＭＳ Ｐゴシック"/>
              </a:rPr>
            </a:br>
            <a:r>
              <a:rPr lang="en-US" sz="2800" b="1" dirty="0">
                <a:solidFill>
                  <a:srgbClr val="000000"/>
                </a:solidFill>
                <a:latin typeface="Times New Roman"/>
                <a:ea typeface="ＭＳ Ｐゴシック"/>
              </a:rPr>
              <a:t>through Recurrent Lateral Gene Transfer.</a:t>
            </a:r>
          </a:p>
          <a:p>
            <a:pPr defTabSz="454025" eaLnBrk="0" fontAlgn="base" hangingPunct="0">
              <a:spcBef>
                <a:spcPct val="0"/>
              </a:spcBef>
              <a:spcAft>
                <a:spcPct val="0"/>
              </a:spcAft>
              <a:defRPr/>
            </a:pPr>
            <a:r>
              <a:rPr lang="en-US" sz="2000" dirty="0" err="1">
                <a:solidFill>
                  <a:srgbClr val="000000"/>
                </a:solidFill>
                <a:latin typeface="Times New Roman"/>
                <a:ea typeface="ＭＳ Ｐゴシック"/>
              </a:rPr>
              <a:t>Christin</a:t>
            </a:r>
            <a:r>
              <a:rPr lang="en-US" sz="2000" dirty="0">
                <a:solidFill>
                  <a:srgbClr val="000000"/>
                </a:solidFill>
                <a:latin typeface="Times New Roman"/>
                <a:ea typeface="ＭＳ Ｐゴシック"/>
              </a:rPr>
              <a:t> PA, Edwards EJ, </a:t>
            </a:r>
            <a:r>
              <a:rPr lang="en-US" sz="2000" dirty="0" err="1">
                <a:solidFill>
                  <a:srgbClr val="000000"/>
                </a:solidFill>
                <a:latin typeface="Times New Roman"/>
                <a:ea typeface="ＭＳ Ｐゴシック"/>
              </a:rPr>
              <a:t>Besnard</a:t>
            </a:r>
            <a:r>
              <a:rPr lang="en-US" sz="2000" dirty="0">
                <a:solidFill>
                  <a:srgbClr val="000000"/>
                </a:solidFill>
                <a:latin typeface="Times New Roman"/>
                <a:ea typeface="ＭＳ Ｐゴシック"/>
              </a:rPr>
              <a:t> G, </a:t>
            </a:r>
            <a:r>
              <a:rPr lang="en-US" sz="2000" dirty="0" err="1">
                <a:solidFill>
                  <a:srgbClr val="000000"/>
                </a:solidFill>
                <a:latin typeface="Times New Roman"/>
                <a:ea typeface="ＭＳ Ｐゴシック"/>
              </a:rPr>
              <a:t>Boxall</a:t>
            </a:r>
            <a:r>
              <a:rPr lang="en-US" sz="2000" dirty="0">
                <a:solidFill>
                  <a:srgbClr val="000000"/>
                </a:solidFill>
                <a:latin typeface="Times New Roman"/>
                <a:ea typeface="ＭＳ Ｐゴシック"/>
              </a:rPr>
              <a:t> SF, Gregory R, Kellogg EA, Hartwell J, Osborne CP</a:t>
            </a:r>
            <a:r>
              <a:rPr lang="en-US" sz="2400" dirty="0">
                <a:solidFill>
                  <a:srgbClr val="000000"/>
                </a:solidFill>
                <a:latin typeface="Times New Roman"/>
                <a:ea typeface="ＭＳ Ｐゴシック"/>
              </a:rPr>
              <a:t>.</a:t>
            </a:r>
          </a:p>
        </p:txBody>
      </p:sp>
      <p:sp>
        <p:nvSpPr>
          <p:cNvPr id="17" name="TextBox 16"/>
          <p:cNvSpPr txBox="1"/>
          <p:nvPr/>
        </p:nvSpPr>
        <p:spPr>
          <a:xfrm>
            <a:off x="1717675" y="635001"/>
            <a:ext cx="8682038" cy="1692275"/>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defTabSz="454025" eaLnBrk="0" fontAlgn="base" hangingPunct="0">
              <a:spcBef>
                <a:spcPct val="0"/>
              </a:spcBef>
              <a:spcAft>
                <a:spcPct val="0"/>
              </a:spcAft>
              <a:defRPr/>
            </a:pPr>
            <a:r>
              <a:rPr lang="en-US" sz="2400" b="1" dirty="0">
                <a:solidFill>
                  <a:srgbClr val="FF0000"/>
                </a:solidFill>
                <a:latin typeface="Times New Roman"/>
                <a:ea typeface="ＭＳ Ｐゴシック"/>
              </a:rPr>
              <a:t>Highlights </a:t>
            </a:r>
          </a:p>
          <a:p>
            <a:pPr marL="285750" indent="-285750" defTabSz="454025" eaLnBrk="0" fontAlgn="base" hangingPunct="0">
              <a:spcBef>
                <a:spcPct val="0"/>
              </a:spcBef>
              <a:spcAft>
                <a:spcPct val="0"/>
              </a:spcAft>
              <a:buFont typeface="Arial"/>
              <a:buChar char="•"/>
              <a:defRPr/>
            </a:pPr>
            <a:r>
              <a:rPr lang="en-US" sz="2000" dirty="0">
                <a:solidFill>
                  <a:srgbClr val="000000"/>
                </a:solidFill>
                <a:latin typeface="Times New Roman"/>
                <a:ea typeface="ＭＳ Ｐゴシック"/>
              </a:rPr>
              <a:t>Key genes for C</a:t>
            </a:r>
            <a:r>
              <a:rPr lang="en-US" sz="2000" baseline="-25000" dirty="0">
                <a:solidFill>
                  <a:srgbClr val="000000"/>
                </a:solidFill>
                <a:latin typeface="Times New Roman"/>
                <a:ea typeface="ＭＳ Ｐゴシック"/>
              </a:rPr>
              <a:t>4</a:t>
            </a:r>
            <a:r>
              <a:rPr lang="en-US" sz="2000" dirty="0">
                <a:solidFill>
                  <a:srgbClr val="000000"/>
                </a:solidFill>
                <a:latin typeface="Times New Roman"/>
                <a:ea typeface="ＭＳ Ｐゴシック"/>
              </a:rPr>
              <a:t> photosynthesis were transmitted between distantly related grasses </a:t>
            </a:r>
          </a:p>
          <a:p>
            <a:pPr marL="285750" indent="-285750" defTabSz="454025" eaLnBrk="0" fontAlgn="base" hangingPunct="0">
              <a:spcBef>
                <a:spcPct val="0"/>
              </a:spcBef>
              <a:spcAft>
                <a:spcPct val="0"/>
              </a:spcAft>
              <a:buFont typeface="Arial"/>
              <a:buChar char="•"/>
              <a:defRPr/>
            </a:pPr>
            <a:r>
              <a:rPr lang="en-US" sz="2000" dirty="0">
                <a:solidFill>
                  <a:srgbClr val="000000"/>
                </a:solidFill>
                <a:latin typeface="Times New Roman"/>
                <a:ea typeface="ＭＳ Ｐゴシック"/>
              </a:rPr>
              <a:t>These genes contributed to the adaptation of the primary metabolism </a:t>
            </a:r>
          </a:p>
          <a:p>
            <a:pPr marL="285750" indent="-285750" defTabSz="454025" eaLnBrk="0" fontAlgn="base" hangingPunct="0">
              <a:spcBef>
                <a:spcPct val="0"/>
              </a:spcBef>
              <a:spcAft>
                <a:spcPct val="0"/>
              </a:spcAft>
              <a:buFont typeface="Arial"/>
              <a:buChar char="•"/>
              <a:defRPr/>
            </a:pPr>
            <a:r>
              <a:rPr lang="en-US" sz="2000" dirty="0">
                <a:solidFill>
                  <a:srgbClr val="000000"/>
                </a:solidFill>
                <a:latin typeface="Times New Roman"/>
                <a:ea typeface="ＭＳ Ｐゴシック"/>
              </a:rPr>
              <a:t>Their transmission was independent from most of the genome</a:t>
            </a:r>
          </a:p>
        </p:txBody>
      </p:sp>
    </p:spTree>
    <p:extLst>
      <p:ext uri="{BB962C8B-B14F-4D97-AF65-F5344CB8AC3E}">
        <p14:creationId xmlns:p14="http://schemas.microsoft.com/office/powerpoint/2010/main" val="4656867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Box 3"/>
          <p:cNvSpPr txBox="1">
            <a:spLocks noChangeArrowheads="1"/>
          </p:cNvSpPr>
          <p:nvPr/>
        </p:nvSpPr>
        <p:spPr bwMode="auto">
          <a:xfrm>
            <a:off x="1733551" y="198438"/>
            <a:ext cx="8755063"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a:solidFill>
                  <a:srgbClr val="000000"/>
                </a:solidFill>
              </a:rPr>
              <a:t>Gene Transfer in Eukaryotes – Example 2</a:t>
            </a:r>
          </a:p>
        </p:txBody>
      </p:sp>
      <p:pic>
        <p:nvPicPr>
          <p:cNvPr id="10342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33551" y="1046164"/>
            <a:ext cx="6196013" cy="548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p:nvSpPr>
        <p:spPr>
          <a:xfrm rot="16200000">
            <a:off x="6935788" y="2802424"/>
            <a:ext cx="5468938" cy="2492990"/>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defTabSz="454025" eaLnBrk="0" fontAlgn="base" hangingPunct="0">
              <a:spcBef>
                <a:spcPct val="0"/>
              </a:spcBef>
              <a:spcAft>
                <a:spcPct val="0"/>
              </a:spcAft>
              <a:defRPr/>
            </a:pPr>
            <a:r>
              <a:rPr lang="en-US" sz="2000" dirty="0">
                <a:solidFill>
                  <a:srgbClr val="000000"/>
                </a:solidFill>
                <a:latin typeface="Times New Roman"/>
                <a:ea typeface="ＭＳ Ｐゴシック"/>
              </a:rPr>
              <a:t>From: </a:t>
            </a:r>
            <a:r>
              <a:rPr lang="en-US" sz="2000" dirty="0" err="1">
                <a:solidFill>
                  <a:srgbClr val="000000"/>
                </a:solidFill>
                <a:latin typeface="Times New Roman"/>
                <a:ea typeface="ＭＳ Ｐゴシック"/>
              </a:rPr>
              <a:t>Christin</a:t>
            </a:r>
            <a:r>
              <a:rPr lang="en-US" sz="2000" dirty="0">
                <a:solidFill>
                  <a:srgbClr val="000000"/>
                </a:solidFill>
                <a:latin typeface="Times New Roman"/>
                <a:ea typeface="ＭＳ Ｐゴシック"/>
              </a:rPr>
              <a:t> PA, Edwards EJ, </a:t>
            </a:r>
            <a:r>
              <a:rPr lang="en-US" sz="2000" dirty="0" err="1">
                <a:solidFill>
                  <a:srgbClr val="000000"/>
                </a:solidFill>
                <a:latin typeface="Times New Roman"/>
                <a:ea typeface="ＭＳ Ｐゴシック"/>
              </a:rPr>
              <a:t>Besnard</a:t>
            </a:r>
            <a:r>
              <a:rPr lang="en-US" sz="2000" dirty="0">
                <a:solidFill>
                  <a:srgbClr val="000000"/>
                </a:solidFill>
                <a:latin typeface="Times New Roman"/>
                <a:ea typeface="ＭＳ Ｐゴシック"/>
              </a:rPr>
              <a:t> G, </a:t>
            </a:r>
            <a:r>
              <a:rPr lang="en-US" sz="2000" dirty="0" err="1">
                <a:solidFill>
                  <a:srgbClr val="000000"/>
                </a:solidFill>
                <a:latin typeface="Times New Roman"/>
                <a:ea typeface="ＭＳ Ｐゴシック"/>
              </a:rPr>
              <a:t>Boxall</a:t>
            </a:r>
            <a:r>
              <a:rPr lang="en-US" sz="2000" dirty="0">
                <a:solidFill>
                  <a:srgbClr val="000000"/>
                </a:solidFill>
                <a:latin typeface="Times New Roman"/>
                <a:ea typeface="ＭＳ Ｐゴシック"/>
              </a:rPr>
              <a:t> SF, Gregory R, Kellogg EA, Hartwell J, Osborne CP.</a:t>
            </a:r>
          </a:p>
          <a:p>
            <a:pPr defTabSz="454025" eaLnBrk="0" fontAlgn="base" hangingPunct="0">
              <a:spcBef>
                <a:spcPct val="0"/>
              </a:spcBef>
              <a:spcAft>
                <a:spcPct val="0"/>
              </a:spcAft>
              <a:defRPr/>
            </a:pPr>
            <a:r>
              <a:rPr lang="en-US" sz="2400" dirty="0">
                <a:solidFill>
                  <a:srgbClr val="000000"/>
                </a:solidFill>
                <a:latin typeface="Times New Roman"/>
                <a:ea typeface="ＭＳ Ｐゴシック"/>
              </a:rPr>
              <a:t>Adaptive Evolution of C(4) Photosynthesis</a:t>
            </a:r>
            <a:br>
              <a:rPr lang="en-US" sz="2400" dirty="0">
                <a:solidFill>
                  <a:srgbClr val="000000"/>
                </a:solidFill>
                <a:latin typeface="Times New Roman"/>
                <a:ea typeface="ＭＳ Ｐゴシック"/>
              </a:rPr>
            </a:br>
            <a:r>
              <a:rPr lang="en-US" sz="2400" dirty="0">
                <a:solidFill>
                  <a:srgbClr val="000000"/>
                </a:solidFill>
                <a:latin typeface="Times New Roman"/>
                <a:ea typeface="ＭＳ Ｐゴシック"/>
              </a:rPr>
              <a:t>through Recurrent Lateral Gene Transfer. </a:t>
            </a:r>
            <a:r>
              <a:rPr lang="en-US" sz="2400" dirty="0" err="1">
                <a:solidFill>
                  <a:srgbClr val="000000"/>
                </a:solidFill>
                <a:latin typeface="Times New Roman"/>
                <a:ea typeface="ＭＳ Ｐゴシック"/>
              </a:rPr>
              <a:t>Curr</a:t>
            </a:r>
            <a:r>
              <a:rPr lang="en-US" sz="2400" dirty="0">
                <a:solidFill>
                  <a:srgbClr val="000000"/>
                </a:solidFill>
                <a:latin typeface="Times New Roman"/>
                <a:ea typeface="ＭＳ Ｐゴシック"/>
              </a:rPr>
              <a:t> Biol. 2012 Mar 6;22(5):445-9. </a:t>
            </a:r>
            <a:r>
              <a:rPr lang="en-US" sz="2400" dirty="0" err="1">
                <a:solidFill>
                  <a:srgbClr val="000000"/>
                </a:solidFill>
                <a:latin typeface="Times New Roman"/>
                <a:ea typeface="ＭＳ Ｐゴシック"/>
              </a:rPr>
              <a:t>Epub</a:t>
            </a:r>
            <a:r>
              <a:rPr lang="en-US" sz="2400" dirty="0">
                <a:solidFill>
                  <a:srgbClr val="000000"/>
                </a:solidFill>
                <a:latin typeface="Times New Roman"/>
                <a:ea typeface="ＭＳ Ｐゴシック"/>
              </a:rPr>
              <a:t> 2012 Feb 16.</a:t>
            </a:r>
          </a:p>
        </p:txBody>
      </p:sp>
    </p:spTree>
    <p:extLst>
      <p:ext uri="{BB962C8B-B14F-4D97-AF65-F5344CB8AC3E}">
        <p14:creationId xmlns:p14="http://schemas.microsoft.com/office/powerpoint/2010/main" val="22605970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Box 3"/>
          <p:cNvSpPr txBox="1">
            <a:spLocks noChangeArrowheads="1"/>
          </p:cNvSpPr>
          <p:nvPr/>
        </p:nvSpPr>
        <p:spPr bwMode="auto">
          <a:xfrm>
            <a:off x="1733551" y="198438"/>
            <a:ext cx="8755063"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a:solidFill>
                  <a:srgbClr val="000000"/>
                </a:solidFill>
              </a:rPr>
              <a:t>Gene Transfer in Eukaryotes – Example 3</a:t>
            </a:r>
          </a:p>
        </p:txBody>
      </p:sp>
      <p:pic>
        <p:nvPicPr>
          <p:cNvPr id="10445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44550"/>
            <a:ext cx="9144000" cy="2330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45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5826" y="3124200"/>
            <a:ext cx="7978775" cy="368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256417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Box 1"/>
          <p:cNvSpPr txBox="1">
            <a:spLocks noChangeArrowheads="1"/>
          </p:cNvSpPr>
          <p:nvPr/>
        </p:nvSpPr>
        <p:spPr bwMode="auto">
          <a:xfrm>
            <a:off x="2749550" y="895351"/>
            <a:ext cx="67500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800" b="1">
                <a:solidFill>
                  <a:srgbClr val="000000"/>
                </a:solidFill>
              </a:rPr>
              <a:t>HGT as a force creating new pathways</a:t>
            </a:r>
          </a:p>
        </p:txBody>
      </p:sp>
    </p:spTree>
    <p:extLst>
      <p:ext uri="{BB962C8B-B14F-4D97-AF65-F5344CB8AC3E}">
        <p14:creationId xmlns:p14="http://schemas.microsoft.com/office/powerpoint/2010/main" val="2951925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36799-E635-9E46-BB02-CC01D9FE6798}"/>
              </a:ext>
            </a:extLst>
          </p:cNvPr>
          <p:cNvSpPr>
            <a:spLocks noGrp="1"/>
          </p:cNvSpPr>
          <p:nvPr>
            <p:ph type="title"/>
          </p:nvPr>
        </p:nvSpPr>
        <p:spPr>
          <a:xfrm>
            <a:off x="261257" y="365125"/>
            <a:ext cx="11930743" cy="1325563"/>
          </a:xfrm>
        </p:spPr>
        <p:txBody>
          <a:bodyPr>
            <a:normAutofit/>
          </a:bodyPr>
          <a:lstStyle/>
          <a:p>
            <a:r>
              <a:rPr lang="en-US" dirty="0"/>
              <a:t>Plotting palindrome occurrences along a genome</a:t>
            </a:r>
            <a:br>
              <a:rPr lang="en-US" dirty="0"/>
            </a:br>
            <a:r>
              <a:rPr lang="en-US" sz="2800" dirty="0"/>
              <a:t>(a slight modification of the </a:t>
            </a:r>
            <a:r>
              <a:rPr lang="en-US" sz="2800" dirty="0" err="1"/>
              <a:t>TetraA.pl</a:t>
            </a:r>
            <a:r>
              <a:rPr lang="en-US" sz="2800" dirty="0"/>
              <a:t> script discussed in the review session)</a:t>
            </a:r>
          </a:p>
        </p:txBody>
      </p:sp>
    </p:spTree>
    <p:extLst>
      <p:ext uri="{BB962C8B-B14F-4D97-AF65-F5344CB8AC3E}">
        <p14:creationId xmlns:p14="http://schemas.microsoft.com/office/powerpoint/2010/main" val="24175236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757363" y="120651"/>
            <a:ext cx="8839200" cy="923925"/>
          </a:xfrm>
        </p:spPr>
        <p:txBody>
          <a:bodyPr/>
          <a:lstStyle/>
          <a:p>
            <a:pPr eaLnBrk="1" hangingPunct="1"/>
            <a:r>
              <a:rPr lang="en-US" sz="2400" b="1">
                <a:latin typeface="Arial" charset="0"/>
                <a:ea typeface="ＭＳ Ｐゴシック" charset="0"/>
              </a:rPr>
              <a:t>HGT as a force creating new pathways – Example I</a:t>
            </a:r>
            <a:br>
              <a:rPr lang="en-US" sz="2400" b="1">
                <a:latin typeface="Arial" charset="0"/>
                <a:ea typeface="ＭＳ Ｐゴシック" charset="0"/>
              </a:rPr>
            </a:br>
            <a:r>
              <a:rPr lang="en-US" i="1">
                <a:latin typeface="Arial" charset="0"/>
                <a:ea typeface="ＭＳ Ｐゴシック" charset="0"/>
                <a:cs typeface="ＭＳ Ｐゴシック" charset="0"/>
              </a:rPr>
              <a:t>Acetoclastic Methanogenesis</a:t>
            </a:r>
            <a:endParaRPr lang="en-US">
              <a:latin typeface="Arial" charset="0"/>
              <a:ea typeface="ＭＳ Ｐゴシック" charset="0"/>
              <a:cs typeface="ＭＳ Ｐゴシック" charset="0"/>
            </a:endParaRPr>
          </a:p>
        </p:txBody>
      </p:sp>
      <p:pic>
        <p:nvPicPr>
          <p:cNvPr id="106499" name="Picture 4"/>
          <p:cNvPicPr>
            <a:picLocks noGrp="1" noChangeAspect="1" noChangeArrowheads="1"/>
          </p:cNvPicPr>
          <p:nvPr>
            <p:ph type="chart" sz="half" idx="1"/>
          </p:nvPr>
        </p:nvPicPr>
        <p:blipFill>
          <a:blip r:embed="rId3">
            <a:extLst>
              <a:ext uri="{28A0092B-C50C-407E-A947-70E740481C1C}">
                <a14:useLocalDpi xmlns:a14="http://schemas.microsoft.com/office/drawing/2010/main" val="0"/>
              </a:ext>
            </a:extLst>
          </a:blip>
          <a:srcRect/>
          <a:stretch>
            <a:fillRect/>
          </a:stretch>
        </p:blipFill>
        <p:spPr>
          <a:xfrm>
            <a:off x="1909763" y="1504951"/>
            <a:ext cx="4267200" cy="3857625"/>
          </a:xfrm>
        </p:spPr>
      </p:pic>
      <p:sp>
        <p:nvSpPr>
          <p:cNvPr id="106500" name="Rectangle 3"/>
          <p:cNvSpPr>
            <a:spLocks noGrp="1" noChangeArrowheads="1"/>
          </p:cNvSpPr>
          <p:nvPr>
            <p:ph type="body" sz="half" idx="2"/>
          </p:nvPr>
        </p:nvSpPr>
        <p:spPr>
          <a:xfrm>
            <a:off x="6370639" y="1728788"/>
            <a:ext cx="3806825" cy="4113212"/>
          </a:xfrm>
        </p:spPr>
        <p:txBody>
          <a:bodyPr/>
          <a:lstStyle/>
          <a:p>
            <a:pPr eaLnBrk="1" hangingPunct="1">
              <a:lnSpc>
                <a:spcPct val="90000"/>
              </a:lnSpc>
              <a:buFont typeface="Wingdings" charset="0"/>
              <a:buChar char="§"/>
            </a:pPr>
            <a:r>
              <a:rPr lang="en-US" sz="1800">
                <a:latin typeface="Arial" charset="0"/>
                <a:ea typeface="ＭＳ Ｐゴシック" charset="0"/>
              </a:rPr>
              <a:t>Unique to subset of Archaea</a:t>
            </a:r>
          </a:p>
          <a:p>
            <a:pPr eaLnBrk="1" hangingPunct="1">
              <a:lnSpc>
                <a:spcPct val="90000"/>
              </a:lnSpc>
              <a:buFont typeface="Wingdings" charset="0"/>
              <a:buChar char="§"/>
            </a:pPr>
            <a:r>
              <a:rPr lang="en-US" sz="1800">
                <a:latin typeface="Arial" charset="0"/>
                <a:ea typeface="ＭＳ Ｐゴシック" charset="0"/>
              </a:rPr>
              <a:t>Energy production via reduction of multiple carbon substrates to CH</a:t>
            </a:r>
            <a:r>
              <a:rPr lang="en-US" sz="1800" baseline="-25000">
                <a:latin typeface="Arial" charset="0"/>
                <a:ea typeface="ＭＳ Ｐゴシック" charset="0"/>
              </a:rPr>
              <a:t>4</a:t>
            </a:r>
          </a:p>
          <a:p>
            <a:pPr eaLnBrk="1" hangingPunct="1">
              <a:lnSpc>
                <a:spcPct val="90000"/>
              </a:lnSpc>
              <a:buFont typeface="Wingdings" charset="0"/>
              <a:buChar char="§"/>
            </a:pPr>
            <a:r>
              <a:rPr lang="en-US" sz="1800">
                <a:latin typeface="Arial" charset="0"/>
                <a:ea typeface="ＭＳ Ｐゴシック" charset="0"/>
              </a:rPr>
              <a:t>900 Million metric tons of biogenic methane produced annually.</a:t>
            </a:r>
          </a:p>
          <a:p>
            <a:pPr eaLnBrk="1" hangingPunct="1">
              <a:lnSpc>
                <a:spcPct val="90000"/>
              </a:lnSpc>
              <a:buFont typeface="Wingdings" charset="0"/>
              <a:buChar char="§"/>
            </a:pPr>
            <a:r>
              <a:rPr lang="en-US" sz="1800">
                <a:latin typeface="Arial" charset="0"/>
                <a:ea typeface="ＭＳ Ｐゴシック" charset="0"/>
              </a:rPr>
              <a:t>Over 66% of biogenic methane is produced from acetate, mostly by </a:t>
            </a:r>
            <a:r>
              <a:rPr lang="en-US" sz="1800" i="1">
                <a:latin typeface="Arial" charset="0"/>
                <a:ea typeface="ＭＳ Ｐゴシック" charset="0"/>
              </a:rPr>
              <a:t>Methanosarcina </a:t>
            </a:r>
            <a:r>
              <a:rPr lang="en-US" sz="1800">
                <a:latin typeface="Arial" charset="0"/>
                <a:ea typeface="ＭＳ Ｐゴシック" charset="0"/>
              </a:rPr>
              <a:t>genera.</a:t>
            </a:r>
          </a:p>
        </p:txBody>
      </p:sp>
      <p:sp>
        <p:nvSpPr>
          <p:cNvPr id="106501" name="Text Box 5"/>
          <p:cNvSpPr txBox="1">
            <a:spLocks noChangeArrowheads="1"/>
          </p:cNvSpPr>
          <p:nvPr/>
        </p:nvSpPr>
        <p:spPr bwMode="auto">
          <a:xfrm>
            <a:off x="1524001" y="5362576"/>
            <a:ext cx="2911475"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1800">
                <a:solidFill>
                  <a:srgbClr val="000000"/>
                </a:solidFill>
              </a:rPr>
              <a:t>From: Galagan et al., 2002</a:t>
            </a:r>
            <a:endParaRPr lang="en-US" sz="2200">
              <a:solidFill>
                <a:srgbClr val="000000"/>
              </a:solidFill>
            </a:endParaRPr>
          </a:p>
        </p:txBody>
      </p:sp>
      <p:sp>
        <p:nvSpPr>
          <p:cNvPr id="106502" name="Rectangle 6"/>
          <p:cNvSpPr>
            <a:spLocks noChangeArrowheads="1"/>
          </p:cNvSpPr>
          <p:nvPr/>
        </p:nvSpPr>
        <p:spPr bwMode="auto">
          <a:xfrm>
            <a:off x="4987925" y="5702300"/>
            <a:ext cx="5608638" cy="106838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82039" tIns="41020" rIns="82039" bIns="41020">
            <a:spAutoFit/>
          </a:bodyPr>
          <a:lstStyle/>
          <a:p>
            <a:pPr defTabSz="819150" eaLnBrk="0" fontAlgn="base" hangingPunct="0">
              <a:spcBef>
                <a:spcPct val="0"/>
              </a:spcBef>
              <a:spcAft>
                <a:spcPct val="0"/>
              </a:spcAft>
            </a:pPr>
            <a:r>
              <a:rPr lang="en-US" sz="1600">
                <a:solidFill>
                  <a:srgbClr val="000000"/>
                </a:solidFill>
                <a:latin typeface="Arial" panose="020B0604020202020204" pitchFamily="34" charset="0"/>
                <a:ea typeface="ＭＳ Ｐゴシック" charset="0"/>
                <a:cs typeface="MS Pゴシック" charset="0"/>
              </a:rPr>
              <a:t>Fournier and Gogarten (2008) Evolution of Acetoclastic Methanogenesis in Methanosarcina via Horizontal Gene Transfer from Cellulolytic Clostridia. </a:t>
            </a:r>
            <a:r>
              <a:rPr lang="en-US" sz="1600" i="1">
                <a:solidFill>
                  <a:srgbClr val="000000"/>
                </a:solidFill>
                <a:latin typeface="Arial" panose="020B0604020202020204" pitchFamily="34" charset="0"/>
                <a:ea typeface="ＭＳ Ｐゴシック" charset="0"/>
                <a:cs typeface="MS Pゴシック" charset="0"/>
              </a:rPr>
              <a:t>J. Bacteriol.</a:t>
            </a:r>
            <a:r>
              <a:rPr lang="en-US" sz="1600">
                <a:solidFill>
                  <a:srgbClr val="000000"/>
                </a:solidFill>
                <a:latin typeface="Arial" panose="020B0604020202020204" pitchFamily="34" charset="0"/>
                <a:ea typeface="ＭＳ Ｐゴシック" charset="0"/>
                <a:cs typeface="MS Pゴシック" charset="0"/>
              </a:rPr>
              <a:t> 190(3):1124-7</a:t>
            </a:r>
          </a:p>
        </p:txBody>
      </p:sp>
    </p:spTree>
    <p:extLst>
      <p:ext uri="{BB962C8B-B14F-4D97-AF65-F5344CB8AC3E}">
        <p14:creationId xmlns:p14="http://schemas.microsoft.com/office/powerpoint/2010/main" val="947134836"/>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1" y="2589214"/>
            <a:ext cx="2968625" cy="3709987"/>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085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1" y="762001"/>
            <a:ext cx="2976563" cy="3732213"/>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08548" name="Text Box 4"/>
          <p:cNvSpPr txBox="1">
            <a:spLocks noChangeArrowheads="1"/>
          </p:cNvSpPr>
          <p:nvPr/>
        </p:nvSpPr>
        <p:spPr bwMode="auto">
          <a:xfrm>
            <a:off x="1676400" y="228600"/>
            <a:ext cx="3943350" cy="4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2200">
                <a:solidFill>
                  <a:srgbClr val="000000"/>
                </a:solidFill>
              </a:rPr>
              <a:t>Clostridia acetigenic pathway</a:t>
            </a:r>
          </a:p>
        </p:txBody>
      </p:sp>
      <p:sp>
        <p:nvSpPr>
          <p:cNvPr id="108549" name="Text Box 5"/>
          <p:cNvSpPr txBox="1">
            <a:spLocks noChangeArrowheads="1"/>
          </p:cNvSpPr>
          <p:nvPr/>
        </p:nvSpPr>
        <p:spPr bwMode="auto">
          <a:xfrm>
            <a:off x="7334251" y="1676401"/>
            <a:ext cx="2855913" cy="76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pPr>
            <a:r>
              <a:rPr lang="en-US" sz="2200" i="1">
                <a:solidFill>
                  <a:srgbClr val="000000"/>
                </a:solidFill>
              </a:rPr>
              <a:t>Methanosarcina</a:t>
            </a:r>
            <a:r>
              <a:rPr lang="en-US" sz="2200">
                <a:solidFill>
                  <a:srgbClr val="000000"/>
                </a:solidFill>
              </a:rPr>
              <a:t> </a:t>
            </a:r>
          </a:p>
          <a:p>
            <a:pPr algn="ctr" fontAlgn="base">
              <a:spcBef>
                <a:spcPct val="0"/>
              </a:spcBef>
              <a:spcAft>
                <a:spcPct val="0"/>
              </a:spcAft>
            </a:pPr>
            <a:r>
              <a:rPr lang="en-US" sz="2200">
                <a:solidFill>
                  <a:srgbClr val="000000"/>
                </a:solidFill>
              </a:rPr>
              <a:t>acetoclastic pathway</a:t>
            </a:r>
          </a:p>
        </p:txBody>
      </p:sp>
      <p:sp>
        <p:nvSpPr>
          <p:cNvPr id="108550" name="Text Box 6"/>
          <p:cNvSpPr txBox="1">
            <a:spLocks noChangeArrowheads="1"/>
          </p:cNvSpPr>
          <p:nvPr/>
        </p:nvSpPr>
        <p:spPr bwMode="auto">
          <a:xfrm>
            <a:off x="1752601" y="6248401"/>
            <a:ext cx="5053013"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1800">
                <a:solidFill>
                  <a:srgbClr val="000000"/>
                </a:solidFill>
              </a:rPr>
              <a:t>Figures drawn with </a:t>
            </a:r>
            <a:r>
              <a:rPr lang="en-US" sz="1800" i="1">
                <a:solidFill>
                  <a:srgbClr val="000000"/>
                </a:solidFill>
              </a:rPr>
              <a:t>Metacyc</a:t>
            </a:r>
            <a:r>
              <a:rPr lang="en-US" sz="1800">
                <a:solidFill>
                  <a:srgbClr val="000000"/>
                </a:solidFill>
              </a:rPr>
              <a:t> (www.metacyc.org)</a:t>
            </a:r>
            <a:endParaRPr lang="en-US" sz="2200">
              <a:solidFill>
                <a:srgbClr val="000000"/>
              </a:solidFill>
            </a:endParaRPr>
          </a:p>
        </p:txBody>
      </p:sp>
      <p:sp>
        <p:nvSpPr>
          <p:cNvPr id="108551" name="Rectangle 7"/>
          <p:cNvSpPr>
            <a:spLocks noChangeArrowheads="1"/>
          </p:cNvSpPr>
          <p:nvPr/>
        </p:nvSpPr>
        <p:spPr bwMode="auto">
          <a:xfrm>
            <a:off x="8153400" y="3578226"/>
            <a:ext cx="867796" cy="452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sz="2400" b="1">
                <a:solidFill>
                  <a:srgbClr val="000000"/>
                </a:solidFill>
                <a:latin typeface="Arial" panose="020B0604020202020204" pitchFamily="34" charset="0"/>
                <a:ea typeface="ＭＳ Ｐゴシック" charset="0"/>
                <a:cs typeface="ＭＳ Ｐゴシック" charset="0"/>
              </a:rPr>
              <a:t>PtaA</a:t>
            </a:r>
            <a:endParaRPr lang="en-US" sz="2200">
              <a:solidFill>
                <a:srgbClr val="000000"/>
              </a:solidFill>
              <a:latin typeface="Arial" panose="020B0604020202020204" pitchFamily="34" charset="0"/>
              <a:ea typeface="ＭＳ Ｐゴシック" charset="0"/>
              <a:cs typeface="ＭＳ Ｐゴシック" charset="0"/>
            </a:endParaRPr>
          </a:p>
        </p:txBody>
      </p:sp>
      <p:sp>
        <p:nvSpPr>
          <p:cNvPr id="108552" name="Rectangle 8"/>
          <p:cNvSpPr>
            <a:spLocks noChangeArrowheads="1"/>
          </p:cNvSpPr>
          <p:nvPr/>
        </p:nvSpPr>
        <p:spPr bwMode="auto">
          <a:xfrm>
            <a:off x="3505200" y="3732214"/>
            <a:ext cx="867796" cy="452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sz="2400" b="1">
                <a:solidFill>
                  <a:srgbClr val="000000"/>
                </a:solidFill>
                <a:latin typeface="Arial" panose="020B0604020202020204" pitchFamily="34" charset="0"/>
                <a:ea typeface="ＭＳ Ｐゴシック" charset="0"/>
                <a:cs typeface="ＭＳ Ｐゴシック" charset="0"/>
              </a:rPr>
              <a:t>PtaA</a:t>
            </a:r>
            <a:endParaRPr lang="en-US" sz="2200">
              <a:solidFill>
                <a:srgbClr val="000000"/>
              </a:solidFill>
              <a:latin typeface="Arial" panose="020B0604020202020204" pitchFamily="34" charset="0"/>
              <a:ea typeface="ＭＳ Ｐゴシック" charset="0"/>
              <a:cs typeface="ＭＳ Ｐゴシック" charset="0"/>
            </a:endParaRPr>
          </a:p>
        </p:txBody>
      </p:sp>
      <p:sp>
        <p:nvSpPr>
          <p:cNvPr id="108553" name="Rectangle 9"/>
          <p:cNvSpPr>
            <a:spLocks noChangeArrowheads="1"/>
          </p:cNvSpPr>
          <p:nvPr/>
        </p:nvSpPr>
        <p:spPr bwMode="auto">
          <a:xfrm>
            <a:off x="8153400" y="2819401"/>
            <a:ext cx="954358" cy="452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sz="2400" b="1">
                <a:solidFill>
                  <a:srgbClr val="000000"/>
                </a:solidFill>
                <a:latin typeface="Arial" panose="020B0604020202020204" pitchFamily="34" charset="0"/>
                <a:ea typeface="ＭＳ Ｐゴシック" charset="0"/>
                <a:cs typeface="ＭＳ Ｐゴシック" charset="0"/>
              </a:rPr>
              <a:t>AckA</a:t>
            </a:r>
            <a:endParaRPr lang="en-US" sz="2200">
              <a:solidFill>
                <a:srgbClr val="000000"/>
              </a:solidFill>
              <a:latin typeface="Arial" panose="020B0604020202020204" pitchFamily="34" charset="0"/>
              <a:ea typeface="ＭＳ Ｐゴシック" charset="0"/>
              <a:cs typeface="ＭＳ Ｐゴシック" charset="0"/>
            </a:endParaRPr>
          </a:p>
        </p:txBody>
      </p:sp>
      <p:sp>
        <p:nvSpPr>
          <p:cNvPr id="108554" name="Rectangle 10"/>
          <p:cNvSpPr>
            <a:spLocks noChangeArrowheads="1"/>
          </p:cNvSpPr>
          <p:nvPr/>
        </p:nvSpPr>
        <p:spPr bwMode="auto">
          <a:xfrm>
            <a:off x="3505200" y="4038601"/>
            <a:ext cx="954358" cy="452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sz="2400" b="1">
                <a:solidFill>
                  <a:srgbClr val="000000"/>
                </a:solidFill>
                <a:latin typeface="Arial" panose="020B0604020202020204" pitchFamily="34" charset="0"/>
                <a:ea typeface="ＭＳ Ｐゴシック" charset="0"/>
                <a:cs typeface="ＭＳ Ｐゴシック" charset="0"/>
              </a:rPr>
              <a:t>AckA</a:t>
            </a:r>
            <a:endParaRPr lang="en-US" sz="2200">
              <a:solidFill>
                <a:srgbClr val="000000"/>
              </a:solidFill>
              <a:latin typeface="Arial" panose="020B0604020202020204" pitchFamily="34" charset="0"/>
              <a:ea typeface="ＭＳ Ｐゴシック" charset="0"/>
              <a:cs typeface="ＭＳ Ｐゴシック" charset="0"/>
            </a:endParaRPr>
          </a:p>
        </p:txBody>
      </p:sp>
      <p:sp>
        <p:nvSpPr>
          <p:cNvPr id="108555" name="Oval 11"/>
          <p:cNvSpPr>
            <a:spLocks noChangeArrowheads="1"/>
          </p:cNvSpPr>
          <p:nvPr/>
        </p:nvSpPr>
        <p:spPr bwMode="auto">
          <a:xfrm>
            <a:off x="8153400" y="2819400"/>
            <a:ext cx="762000" cy="381000"/>
          </a:xfrm>
          <a:prstGeom prst="ellipse">
            <a:avLst/>
          </a:prstGeom>
          <a:noFill/>
          <a:ln w="19050">
            <a:solidFill>
              <a:srgbClr val="F70906"/>
            </a:solidFill>
            <a:round/>
            <a:headEnd/>
            <a:tailEnd/>
          </a:ln>
          <a:extLst>
            <a:ext uri="{909E8E84-426E-40dd-AFC4-6F175D3DCCD1}">
              <a14:hiddenFill xmlns:a14="http://schemas.microsoft.com/office/drawing/2010/main" xmlns="">
                <a:solidFill>
                  <a:srgbClr val="FFFFFF"/>
                </a:solidFill>
              </a14:hiddenFill>
            </a:ext>
          </a:extLst>
        </p:spPr>
        <p:txBody>
          <a:bodyPr wrap="none" lIns="82039" tIns="41020" rIns="82039" bIns="41020" anchor="ctr"/>
          <a:lstStyle/>
          <a:p>
            <a:pPr defTabSz="819150" eaLnBrk="0" fontAlgn="base" hangingPunct="0">
              <a:spcBef>
                <a:spcPct val="0"/>
              </a:spcBef>
              <a:spcAft>
                <a:spcPct val="0"/>
              </a:spcAft>
            </a:pPr>
            <a:endParaRPr lang="en-US" sz="2200">
              <a:solidFill>
                <a:srgbClr val="000000"/>
              </a:solidFill>
              <a:latin typeface="Arial" panose="020B0604020202020204" pitchFamily="34" charset="0"/>
              <a:ea typeface="ＭＳ Ｐゴシック" charset="0"/>
              <a:cs typeface="MS Pゴシック" charset="0"/>
            </a:endParaRPr>
          </a:p>
        </p:txBody>
      </p:sp>
      <p:sp>
        <p:nvSpPr>
          <p:cNvPr id="108556" name="Oval 12"/>
          <p:cNvSpPr>
            <a:spLocks noChangeArrowheads="1"/>
          </p:cNvSpPr>
          <p:nvPr/>
        </p:nvSpPr>
        <p:spPr bwMode="auto">
          <a:xfrm>
            <a:off x="8153400" y="3581400"/>
            <a:ext cx="762000" cy="381000"/>
          </a:xfrm>
          <a:prstGeom prst="ellipse">
            <a:avLst/>
          </a:prstGeom>
          <a:noFill/>
          <a:ln w="19050">
            <a:solidFill>
              <a:srgbClr val="F70906"/>
            </a:solidFill>
            <a:round/>
            <a:headEnd/>
            <a:tailEnd/>
          </a:ln>
          <a:extLst>
            <a:ext uri="{909E8E84-426E-40dd-AFC4-6F175D3DCCD1}">
              <a14:hiddenFill xmlns:a14="http://schemas.microsoft.com/office/drawing/2010/main" xmlns="">
                <a:solidFill>
                  <a:srgbClr val="FFFFFF"/>
                </a:solidFill>
              </a14:hiddenFill>
            </a:ext>
          </a:extLst>
        </p:spPr>
        <p:txBody>
          <a:bodyPr wrap="none" lIns="82039" tIns="41020" rIns="82039" bIns="41020" anchor="ctr"/>
          <a:lstStyle/>
          <a:p>
            <a:pPr defTabSz="819150" eaLnBrk="0" fontAlgn="base" hangingPunct="0">
              <a:spcBef>
                <a:spcPct val="0"/>
              </a:spcBef>
              <a:spcAft>
                <a:spcPct val="0"/>
              </a:spcAft>
            </a:pPr>
            <a:endParaRPr lang="en-US" sz="2200">
              <a:solidFill>
                <a:srgbClr val="000000"/>
              </a:solidFill>
              <a:latin typeface="Arial" panose="020B0604020202020204" pitchFamily="34" charset="0"/>
              <a:ea typeface="ＭＳ Ｐゴシック" charset="0"/>
              <a:cs typeface="MS Pゴシック" charset="0"/>
            </a:endParaRPr>
          </a:p>
        </p:txBody>
      </p:sp>
      <p:sp>
        <p:nvSpPr>
          <p:cNvPr id="108557" name="Oval 13"/>
          <p:cNvSpPr>
            <a:spLocks noChangeArrowheads="1"/>
          </p:cNvSpPr>
          <p:nvPr/>
        </p:nvSpPr>
        <p:spPr bwMode="auto">
          <a:xfrm>
            <a:off x="3505200" y="3732213"/>
            <a:ext cx="762000" cy="381000"/>
          </a:xfrm>
          <a:prstGeom prst="ellipse">
            <a:avLst/>
          </a:prstGeom>
          <a:noFill/>
          <a:ln w="19050">
            <a:solidFill>
              <a:srgbClr val="F70906"/>
            </a:solidFill>
            <a:round/>
            <a:headEnd/>
            <a:tailEnd/>
          </a:ln>
          <a:extLst>
            <a:ext uri="{909E8E84-426E-40dd-AFC4-6F175D3DCCD1}">
              <a14:hiddenFill xmlns:a14="http://schemas.microsoft.com/office/drawing/2010/main" xmlns="">
                <a:solidFill>
                  <a:srgbClr val="FFFFFF"/>
                </a:solidFill>
              </a14:hiddenFill>
            </a:ext>
          </a:extLst>
        </p:spPr>
        <p:txBody>
          <a:bodyPr wrap="none" lIns="82039" tIns="41020" rIns="82039" bIns="41020" anchor="ctr"/>
          <a:lstStyle/>
          <a:p>
            <a:pPr defTabSz="819150" eaLnBrk="0" fontAlgn="base" hangingPunct="0">
              <a:spcBef>
                <a:spcPct val="0"/>
              </a:spcBef>
              <a:spcAft>
                <a:spcPct val="0"/>
              </a:spcAft>
            </a:pPr>
            <a:endParaRPr lang="en-US" sz="2200">
              <a:solidFill>
                <a:srgbClr val="000000"/>
              </a:solidFill>
              <a:latin typeface="Arial" panose="020B0604020202020204" pitchFamily="34" charset="0"/>
              <a:ea typeface="ＭＳ Ｐゴシック" charset="0"/>
              <a:cs typeface="MS Pゴシック" charset="0"/>
            </a:endParaRPr>
          </a:p>
        </p:txBody>
      </p:sp>
      <p:sp>
        <p:nvSpPr>
          <p:cNvPr id="108558" name="Oval 14"/>
          <p:cNvSpPr>
            <a:spLocks noChangeArrowheads="1"/>
          </p:cNvSpPr>
          <p:nvPr/>
        </p:nvSpPr>
        <p:spPr bwMode="auto">
          <a:xfrm>
            <a:off x="3505200" y="4038600"/>
            <a:ext cx="762000" cy="381000"/>
          </a:xfrm>
          <a:prstGeom prst="ellipse">
            <a:avLst/>
          </a:prstGeom>
          <a:noFill/>
          <a:ln w="19050">
            <a:solidFill>
              <a:srgbClr val="F70906"/>
            </a:solidFill>
            <a:round/>
            <a:headEnd/>
            <a:tailEnd/>
          </a:ln>
          <a:extLst>
            <a:ext uri="{909E8E84-426E-40dd-AFC4-6F175D3DCCD1}">
              <a14:hiddenFill xmlns:a14="http://schemas.microsoft.com/office/drawing/2010/main" xmlns="">
                <a:solidFill>
                  <a:srgbClr val="FFFFFF"/>
                </a:solidFill>
              </a14:hiddenFill>
            </a:ext>
          </a:extLst>
        </p:spPr>
        <p:txBody>
          <a:bodyPr wrap="none" lIns="82039" tIns="41020" rIns="82039" bIns="41020" anchor="ctr"/>
          <a:lstStyle/>
          <a:p>
            <a:pPr defTabSz="819150" eaLnBrk="0" fontAlgn="base" hangingPunct="0">
              <a:spcBef>
                <a:spcPct val="0"/>
              </a:spcBef>
              <a:spcAft>
                <a:spcPct val="0"/>
              </a:spcAft>
            </a:pPr>
            <a:endParaRPr lang="en-US" sz="2200">
              <a:solidFill>
                <a:srgbClr val="000000"/>
              </a:solidFill>
              <a:latin typeface="Arial" panose="020B0604020202020204" pitchFamily="34" charset="0"/>
              <a:ea typeface="ＭＳ Ｐゴシック" charset="0"/>
              <a:cs typeface="MS Pゴシック" charset="0"/>
            </a:endParaRPr>
          </a:p>
        </p:txBody>
      </p:sp>
      <p:cxnSp>
        <p:nvCxnSpPr>
          <p:cNvPr id="108559" name="AutoShape 15"/>
          <p:cNvCxnSpPr>
            <a:cxnSpLocks noChangeShapeType="1"/>
          </p:cNvCxnSpPr>
          <p:nvPr/>
        </p:nvCxnSpPr>
        <p:spPr bwMode="auto">
          <a:xfrm flipV="1">
            <a:off x="4929188" y="3384550"/>
            <a:ext cx="2667000" cy="649288"/>
          </a:xfrm>
          <a:prstGeom prst="curvedConnector3">
            <a:avLst>
              <a:gd name="adj1" fmla="val 50000"/>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08560" name="Text Box 16"/>
          <p:cNvSpPr txBox="1">
            <a:spLocks noChangeArrowheads="1"/>
          </p:cNvSpPr>
          <p:nvPr/>
        </p:nvSpPr>
        <p:spPr bwMode="auto">
          <a:xfrm>
            <a:off x="5976939" y="3462339"/>
            <a:ext cx="981075" cy="420687"/>
          </a:xfrm>
          <a:prstGeom prst="rect">
            <a:avLst/>
          </a:prstGeom>
          <a:solidFill>
            <a:srgbClr val="DFE4E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2200">
                <a:solidFill>
                  <a:srgbClr val="000000"/>
                </a:solidFill>
              </a:rPr>
              <a:t>HGT</a:t>
            </a:r>
          </a:p>
        </p:txBody>
      </p:sp>
      <p:sp>
        <p:nvSpPr>
          <p:cNvPr id="108561" name="Rectangle 17"/>
          <p:cNvSpPr>
            <a:spLocks noChangeArrowheads="1"/>
          </p:cNvSpPr>
          <p:nvPr/>
        </p:nvSpPr>
        <p:spPr bwMode="auto">
          <a:xfrm>
            <a:off x="6332539" y="1304925"/>
            <a:ext cx="168275" cy="4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endParaRPr lang="en-US" sz="2200">
              <a:solidFill>
                <a:srgbClr val="000000"/>
              </a:solidFill>
              <a:latin typeface="Arial" panose="020B0604020202020204" pitchFamily="34" charset="0"/>
              <a:ea typeface="ＭＳ Ｐゴシック" charset="0"/>
              <a:cs typeface="MS Pゴシック" charset="0"/>
            </a:endParaRPr>
          </a:p>
        </p:txBody>
      </p:sp>
    </p:spTree>
    <p:extLst>
      <p:ext uri="{BB962C8B-B14F-4D97-AF65-F5344CB8AC3E}">
        <p14:creationId xmlns:p14="http://schemas.microsoft.com/office/powerpoint/2010/main" val="6075737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Box 1"/>
          <p:cNvSpPr txBox="1">
            <a:spLocks noChangeArrowheads="1"/>
          </p:cNvSpPr>
          <p:nvPr/>
        </p:nvSpPr>
        <p:spPr bwMode="auto">
          <a:xfrm>
            <a:off x="1743076" y="223839"/>
            <a:ext cx="84613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800">
                <a:solidFill>
                  <a:srgbClr val="000000"/>
                </a:solidFill>
              </a:rPr>
              <a:t>HGT as a force creating new pathways – Example 2</a:t>
            </a:r>
          </a:p>
        </p:txBody>
      </p:sp>
      <p:sp>
        <p:nvSpPr>
          <p:cNvPr id="110595" name="TextBox 1"/>
          <p:cNvSpPr txBox="1">
            <a:spLocks noChangeArrowheads="1"/>
          </p:cNvSpPr>
          <p:nvPr/>
        </p:nvSpPr>
        <p:spPr bwMode="auto">
          <a:xfrm>
            <a:off x="2460625" y="890589"/>
            <a:ext cx="705513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200" b="1">
                <a:solidFill>
                  <a:srgbClr val="000000"/>
                </a:solidFill>
              </a:rPr>
              <a:t>Oxygen producing photosynthesis </a:t>
            </a:r>
          </a:p>
        </p:txBody>
      </p:sp>
      <p:pic>
        <p:nvPicPr>
          <p:cNvPr id="110596" name="Picture 13" descr="Blankenship-f07-cl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5639" y="1778000"/>
            <a:ext cx="7997825" cy="424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639054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00" b="1"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00" b="1"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5570</TotalTime>
  <Words>5199</Words>
  <Application>Microsoft Macintosh PowerPoint</Application>
  <PresentationFormat>Widescreen</PresentationFormat>
  <Paragraphs>757</Paragraphs>
  <Slides>92</Slides>
  <Notes>37</Notes>
  <HiddenSlides>7</HiddenSlides>
  <MMClips>0</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92</vt:i4>
      </vt:variant>
    </vt:vector>
  </HeadingPairs>
  <TitlesOfParts>
    <vt:vector size="107" baseType="lpstr">
      <vt:lpstr>等线</vt:lpstr>
      <vt:lpstr>ＭＳ Ｐゴシック</vt:lpstr>
      <vt:lpstr>Arial</vt:lpstr>
      <vt:lpstr>Calibri</vt:lpstr>
      <vt:lpstr>Calibri Light</vt:lpstr>
      <vt:lpstr>Courier New</vt:lpstr>
      <vt:lpstr>Gill Sans MT</vt:lpstr>
      <vt:lpstr>MS Pゴシック</vt:lpstr>
      <vt:lpstr>msgothic</vt:lpstr>
      <vt:lpstr>Times</vt:lpstr>
      <vt:lpstr>Times New Roman</vt:lpstr>
      <vt:lpstr>Wingdings</vt:lpstr>
      <vt:lpstr>Office Theme</vt:lpstr>
      <vt:lpstr>2_Default Design</vt:lpstr>
      <vt:lpstr>Photo Editor Photo</vt:lpstr>
      <vt:lpstr>Comments on the midterm</vt:lpstr>
      <vt:lpstr>Command line blast  (essentially as in assignment 3 part B, using unmodified faa files) </vt:lpstr>
      <vt:lpstr>PowerPoint Presentation</vt:lpstr>
      <vt:lpstr>PowerPoint Presentation</vt:lpstr>
      <vt:lpstr>PowerPoint Presentation</vt:lpstr>
      <vt:lpstr>PowerPoint Presentation</vt:lpstr>
      <vt:lpstr>PowerPoint Presentation</vt:lpstr>
      <vt:lpstr>PowerPoint Presentation</vt:lpstr>
      <vt:lpstr>Plotting palindrome occurrences along a genome (a slight modification of the TetraA.pl script discussed in the review session)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Terminology</vt:lpstr>
      <vt:lpstr>Trees – what might they mean?  </vt:lpstr>
      <vt:lpstr>lack of resolution </vt:lpstr>
      <vt:lpstr>long branch attraction artifact </vt:lpstr>
      <vt:lpstr>Gene transfer  </vt:lpstr>
      <vt:lpstr>Lineage Sorting </vt:lpstr>
      <vt:lpstr>Gene duplication </vt:lpstr>
      <vt:lpstr>Types of Mutation-Substitution</vt:lpstr>
      <vt:lpstr>Genetic Code – Note degeneracy of 1st vs 2nd vs 3rd position sites</vt:lpstr>
      <vt:lpstr>Genetic Code</vt:lpstr>
      <vt:lpstr>Genetic Code</vt:lpstr>
      <vt:lpstr>Degeneracy of 1st vs 2nd vs 3rd position sites results in 25.5% synonymous changes and 74.5% non synonymous changes (Yang&amp;Nielsen,1998).</vt:lpstr>
      <vt:lpstr>Measuring Selection on Genes</vt:lpstr>
      <vt:lpstr>Counting #s/#a</vt:lpstr>
      <vt:lpstr>Testing for selection using dN/dS ratio</vt:lpstr>
      <vt:lpstr>dambe </vt:lpstr>
      <vt:lpstr>dambe (cont)</vt:lpstr>
      <vt:lpstr>Codon based alignments in Seaview</vt:lpstr>
      <vt:lpstr>Codon based alignments in Seaview</vt:lpstr>
      <vt:lpstr>PAML (codeml) the basic model </vt:lpstr>
      <vt:lpstr>sites versus branches</vt:lpstr>
      <vt:lpstr>PAML – codeml – sites model (cont.)</vt:lpstr>
      <vt:lpstr>PAML – codeml – branch model</vt:lpstr>
      <vt:lpstr>where to get help </vt:lpstr>
      <vt:lpstr>Sites model(s) </vt:lpstr>
      <vt:lpstr>sites model in MrBayes</vt:lpstr>
      <vt:lpstr>PowerPoint Presentation</vt:lpstr>
      <vt:lpstr>plot LogL to determine which samples to ignore</vt:lpstr>
      <vt:lpstr>PowerPoint Presentation</vt:lpstr>
      <vt:lpstr>PowerPoint Presentation</vt:lpstr>
      <vt:lpstr>for each codon calculate the the average probability</vt:lpstr>
      <vt:lpstr>PowerPoint Presentation</vt:lpstr>
      <vt:lpstr>PowerPoint Presentation</vt:lpstr>
      <vt:lpstr>Purifying selection in GTA genes</vt:lpstr>
      <vt:lpstr>Purifying selection in E.coli ORFans</vt:lpstr>
      <vt:lpstr>PowerPoint Presentation</vt:lpstr>
      <vt:lpstr>PowerPoint Presentation</vt:lpstr>
      <vt:lpstr> </vt:lpstr>
      <vt:lpstr>Counting Algorithm</vt:lpstr>
      <vt:lpstr>Simulation Algorithm</vt:lpstr>
      <vt:lpstr>Evolution of Coding DNA Sequences Under a Neutral Model E. coli Prophage Genes</vt:lpstr>
      <vt:lpstr>Evolution of Coding DNA Sequences Under a Neutral Model E. coli Prophage Genes</vt:lpstr>
      <vt:lpstr>Evolution of Coding DNA Sequences Under a Neutral Model E. coli Prophage Genes</vt:lpstr>
      <vt:lpstr>Evolution of Coding DNA Sequences Under a Neutral Model B. pseudomallei Cryptic Malleilactone Operon Genes and  E. coli transposase sequences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e.g. gene duplications in yeast</vt:lpstr>
      <vt:lpstr>PowerPoint Presentation</vt:lpstr>
      <vt:lpstr>Aside:    Gene and genome duplication    versus    Horizontal Gene Transfer </vt:lpstr>
      <vt:lpstr>PowerPoint Presentation</vt:lpstr>
      <vt:lpstr>PowerPoint Presentation</vt:lpstr>
      <vt:lpstr>PowerPoint Presentation</vt:lpstr>
      <vt:lpstr>PowerPoint Presentation</vt:lpstr>
      <vt:lpstr>PowerPoint Presentation</vt:lpstr>
      <vt:lpstr>PowerPoint Presentation</vt:lpstr>
      <vt:lpstr>HGT as a force creating new pathways – Example I Acetoclastic Methanogenesis</vt:lpstr>
      <vt:lpstr>PowerPoint Presentation</vt:lpstr>
      <vt:lpstr>PowerPoint Presentation</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Gogarten, J. Peter</dc:creator>
  <cp:lastModifiedBy>Gogarten, J. Peter</cp:lastModifiedBy>
  <cp:revision>14</cp:revision>
  <dcterms:created xsi:type="dcterms:W3CDTF">2018-03-21T20:57:48Z</dcterms:created>
  <dcterms:modified xsi:type="dcterms:W3CDTF">2018-03-26T16:55:56Z</dcterms:modified>
</cp:coreProperties>
</file>